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4"/>
    <p:sldMasterId id="2147483691" r:id="rId5"/>
  </p:sldMasterIdLst>
  <p:notesMasterIdLst>
    <p:notesMasterId r:id="rId28"/>
  </p:notesMasterIdLst>
  <p:sldIdLst>
    <p:sldId id="272" r:id="rId6"/>
    <p:sldId id="1053" r:id="rId7"/>
    <p:sldId id="1052" r:id="rId8"/>
    <p:sldId id="1021" r:id="rId9"/>
    <p:sldId id="1060" r:id="rId10"/>
    <p:sldId id="1034" r:id="rId11"/>
    <p:sldId id="1035" r:id="rId12"/>
    <p:sldId id="1036" r:id="rId13"/>
    <p:sldId id="1037" r:id="rId14"/>
    <p:sldId id="1038" r:id="rId15"/>
    <p:sldId id="1039" r:id="rId16"/>
    <p:sldId id="1040" r:id="rId17"/>
    <p:sldId id="1041" r:id="rId18"/>
    <p:sldId id="1042" r:id="rId19"/>
    <p:sldId id="1043" r:id="rId20"/>
    <p:sldId id="1044" r:id="rId21"/>
    <p:sldId id="1045" r:id="rId22"/>
    <p:sldId id="1046" r:id="rId23"/>
    <p:sldId id="1047" r:id="rId24"/>
    <p:sldId id="1048" r:id="rId25"/>
    <p:sldId id="1049" r:id="rId26"/>
    <p:sldId id="1061" r:id="rId27"/>
  </p:sldIdLst>
  <p:sldSz cx="9144000" cy="51450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551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scha Ott" initials="SO" lastIdx="1" clrIdx="0">
    <p:extLst>
      <p:ext uri="{19B8F6BF-5375-455C-9EA6-DF929625EA0E}">
        <p15:presenceInfo xmlns:p15="http://schemas.microsoft.com/office/powerpoint/2012/main" userId="S::info@idoska-engineering.eu::2cf57864-da65-4c1b-8dff-fdb0708da30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682"/>
    <a:srgbClr val="F56F0B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61" autoAdjust="0"/>
    <p:restoredTop sz="92600" autoAdjust="0"/>
  </p:normalViewPr>
  <p:slideViewPr>
    <p:cSldViewPr snapToGrid="0">
      <p:cViewPr>
        <p:scale>
          <a:sx n="166" d="100"/>
          <a:sy n="166" d="100"/>
        </p:scale>
        <p:origin x="192" y="-168"/>
      </p:cViewPr>
      <p:guideLst>
        <p:guide orient="horz" pos="1620"/>
        <p:guide pos="551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9254"/>
    </p:cViewPr>
  </p:sorterViewPr>
  <p:notesViewPr>
    <p:cSldViewPr snapToGrid="0">
      <p:cViewPr varScale="1">
        <p:scale>
          <a:sx n="132" d="100"/>
          <a:sy n="132" d="100"/>
        </p:scale>
        <p:origin x="5952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8F02CA-77CB-4E54-B712-21E588799EE8}" type="datetimeFigureOut">
              <a:rPr lang="de-DE" smtClean="0"/>
              <a:t>17.03.2025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3F729A-0AF0-4995-B32B-9504BC68960C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0794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68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840" algn="l" defTabSz="68568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680" algn="l" defTabSz="68568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520" algn="l" defTabSz="68568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360" algn="l" defTabSz="68568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200" algn="l" defTabSz="68568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040" algn="l" defTabSz="68568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399880" algn="l" defTabSz="68568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2720" algn="l" defTabSz="68568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3F729A-0AF0-4995-B32B-9504BC68960C}" type="slidenum">
              <a:rPr lang="de-DE" smtClean="0"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509380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3F729A-0AF0-4995-B32B-9504BC68960C}" type="slidenum">
              <a:rPr lang="de-DE" smtClean="0"/>
              <a:t>10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390590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3F729A-0AF0-4995-B32B-9504BC68960C}" type="slidenum">
              <a:rPr lang="de-DE" smtClean="0"/>
              <a:t>11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552516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9DA386-F2EE-3930-4687-C9558FB8D3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B245A321-B6F2-4272-0D9E-9A06BB7446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4BCA1B75-7CE7-47B3-3A92-1C225A15BB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54E07AB-220A-751D-FFDD-146984841C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3F729A-0AF0-4995-B32B-9504BC68960C}" type="slidenum">
              <a:rPr lang="de-DE" smtClean="0"/>
              <a:t>12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525517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7211BD-0D9A-3A18-D054-C970C6DC6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31610780-7C2F-ABE2-19A8-3136AD35C6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47594B20-E917-1492-16C5-34D377AE86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F1BC4D7-819B-7D37-7BB7-E8888F1441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3F729A-0AF0-4995-B32B-9504BC68960C}" type="slidenum">
              <a:rPr lang="de-DE" smtClean="0"/>
              <a:t>13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397960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2461C0-99AB-3CC5-49EF-0801FD1C2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ABD608DF-2A4C-ADB4-7E15-94534034E4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C3A155B8-5058-3540-D10E-1A0AC4CD4F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EFC5D5E-68DD-1E70-C98F-1FAC83B549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3F729A-0AF0-4995-B32B-9504BC68960C}" type="slidenum">
              <a:rPr lang="de-DE" smtClean="0"/>
              <a:t>14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422916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96744-4C55-EBDD-4709-E18A6671AB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1BC479BF-4DD3-1963-039C-EFCB11CDA8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D4972CD0-BD50-46C0-D7FE-2FD82D644A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304951A-ADA8-D6A8-A554-BD053A2A41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3F729A-0AF0-4995-B32B-9504BC68960C}" type="slidenum">
              <a:rPr lang="de-DE" smtClean="0"/>
              <a:t>15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205316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B17664-F357-1476-AD1F-92C9A0128C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F01A07B3-8BA4-856A-6630-6918C2D4D3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1C0371E0-3FC9-AF0F-2192-418F22F6D7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5F73C39-1D31-17EF-5197-8BD51F6413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3F729A-0AF0-4995-B32B-9504BC68960C}" type="slidenum">
              <a:rPr lang="de-DE" smtClean="0"/>
              <a:t>16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364463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E6E438-ACF1-EC3B-2DD1-1626EA1006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22E3D799-ABCE-8051-5908-AFBA0BC353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D9E240EC-2A48-58EB-1957-9E3F06C804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2A69487-522F-0742-0CFB-4F8DF2A676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3F729A-0AF0-4995-B32B-9504BC68960C}" type="slidenum">
              <a:rPr lang="de-DE" smtClean="0"/>
              <a:t>17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025397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EB4518-3CFB-3E21-E4E0-0C875AFCAD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FB5F5E81-DEF7-8BD6-3B64-A20E9E2454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92D75D51-F8F7-929E-B2D8-BAA1F0153C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F4B3571-6C7F-34FB-0A1F-5F0AB8C5FC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3F729A-0AF0-4995-B32B-9504BC68960C}" type="slidenum">
              <a:rPr lang="de-DE" smtClean="0"/>
              <a:t>18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752931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9913C9-5CF4-4FB0-4707-C7DEF82F0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F7B620F0-EEF1-285B-F8C6-6FCC5B127C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825183B3-8D68-D9B6-3463-548C8BA8A3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9A21C98-B3A7-C093-6AB8-77804B0F73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3F729A-0AF0-4995-B32B-9504BC68960C}" type="slidenum">
              <a:rPr lang="de-DE" smtClean="0"/>
              <a:t>19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137688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76608B-6FC7-7457-5C0A-8FAB6248C1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EC8F83C2-035F-FDD7-FB73-52C53BFD37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B1A1EF7F-4B44-B034-BF3B-627979598A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6BB745C-7F2A-C4B3-E105-C3428D2BDD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3F729A-0AF0-4995-B32B-9504BC68960C}" type="slidenum">
              <a:rPr lang="de-DE" smtClean="0"/>
              <a:t>20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010841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126B15-D41E-2044-B695-6ECD311A43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5549577A-F676-581C-D558-5929810C3B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22119FB3-10C9-1416-17A6-DB7CE52585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0B1A780-FE1A-4EFC-35D3-0DC985C7A2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3F729A-0AF0-4995-B32B-9504BC68960C}" type="slidenum">
              <a:rPr lang="de-DE" smtClean="0"/>
              <a:t>21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373810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Ein Bild, das Text, Poster, Baum, Screenshot enthält.&#10;&#10;Automatisch generierte Beschreibung">
            <a:extLst>
              <a:ext uri="{FF2B5EF4-FFF2-40B4-BE49-F238E27FC236}">
                <a16:creationId xmlns:a16="http://schemas.microsoft.com/office/drawing/2014/main" id="{F3212951-0BE3-A6BD-6E3D-9EACC1BE7C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675" y="2226737"/>
            <a:ext cx="1748750" cy="2473233"/>
          </a:xfrm>
          <a:prstGeom prst="rect">
            <a:avLst/>
          </a:prstGeom>
        </p:spPr>
      </p:pic>
      <p:sp>
        <p:nvSpPr>
          <p:cNvPr id="25" name="Textplatzhalter 25"/>
          <p:cNvSpPr>
            <a:spLocks noGrp="1"/>
          </p:cNvSpPr>
          <p:nvPr>
            <p:ph type="body" sz="quarter" idx="13" hasCustomPrompt="1"/>
          </p:nvPr>
        </p:nvSpPr>
        <p:spPr>
          <a:xfrm>
            <a:off x="380675" y="1979930"/>
            <a:ext cx="8515675" cy="509905"/>
          </a:xfrm>
        </p:spPr>
        <p:txBody>
          <a:bodyPr>
            <a:noAutofit/>
          </a:bodyPr>
          <a:lstStyle>
            <a:lvl1pPr marL="0" marR="0" indent="0" algn="l" defTabSz="685983" rtl="0" eaLnBrk="1" fontAlgn="auto" latinLnBrk="0" hangingPunct="1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Tx/>
              <a:buSzPct val="88000"/>
              <a:buFont typeface="Arial" panose="020B0604020202020204" pitchFamily="34" charset="0"/>
              <a:buNone/>
              <a:tabLst/>
              <a:defRPr sz="1800" b="1" i="0" baseline="0">
                <a:solidFill>
                  <a:schemeClr val="bg1">
                    <a:lumMod val="50000"/>
                  </a:schemeClr>
                </a:solidFill>
              </a:defRPr>
            </a:lvl1pPr>
            <a:lvl2pPr marL="355600" indent="0">
              <a:buFont typeface="Arial" panose="020B0604020202020204" pitchFamily="34" charset="0"/>
              <a:buNone/>
              <a:defRPr sz="1800" b="1" i="0"/>
            </a:lvl2pPr>
            <a:lvl3pPr marL="717550" indent="0">
              <a:buFont typeface="Arial" panose="020B0604020202020204" pitchFamily="34" charset="0"/>
              <a:buNone/>
              <a:defRPr sz="1800" b="1" i="0"/>
            </a:lvl3pPr>
            <a:lvl4pPr marL="1073150" indent="0">
              <a:buFont typeface="Arial" panose="020B0604020202020204" pitchFamily="34" charset="0"/>
              <a:buNone/>
              <a:defRPr sz="1800" b="1" i="0"/>
            </a:lvl4pPr>
            <a:lvl5pPr marL="1435100" indent="0">
              <a:buFont typeface="Arial" panose="020B0604020202020204" pitchFamily="34" charset="0"/>
              <a:buNone/>
              <a:defRPr sz="1800" b="1" i="0"/>
            </a:lvl5pPr>
          </a:lstStyle>
          <a:p>
            <a:pPr marL="0" marR="0" lvl="0" indent="0" algn="l" defTabSz="685983" rtl="0" eaLnBrk="1" fontAlgn="auto" latinLnBrk="0" hangingPunct="1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Tx/>
              <a:buSzPct val="88000"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Unterzeile: Arial 18pt </a:t>
            </a:r>
            <a:r>
              <a:rPr lang="de-DE" dirty="0" err="1"/>
              <a:t>bold</a:t>
            </a:r>
            <a:r>
              <a:rPr lang="de-DE" dirty="0"/>
              <a:t>, auch zweizeilig (Stand der Version: 11/2020)</a:t>
            </a:r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829FAF4A-98FA-4066-8B9E-CA0D85F230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5200" y="1508400"/>
            <a:ext cx="8511150" cy="25920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2000"/>
            </a:lvl1pPr>
          </a:lstStyle>
          <a:p>
            <a:r>
              <a:rPr lang="de-DE" altLang="de-DE" dirty="0"/>
              <a:t>(Versionsnummer 2.0)</a:t>
            </a:r>
            <a:br>
              <a:rPr lang="de-DE" altLang="de-DE" dirty="0"/>
            </a:br>
            <a:r>
              <a:rPr lang="de-DE" altLang="de-DE" dirty="0"/>
              <a:t>Titel hinzufügen</a:t>
            </a:r>
            <a:endParaRPr lang="de-DE" dirty="0"/>
          </a:p>
        </p:txBody>
      </p:sp>
      <p:sp>
        <p:nvSpPr>
          <p:cNvPr id="12" name="Textfeld 11"/>
          <p:cNvSpPr txBox="1"/>
          <p:nvPr userDrawn="1"/>
        </p:nvSpPr>
        <p:spPr>
          <a:xfrm rot="21389382">
            <a:off x="309033" y="700887"/>
            <a:ext cx="16015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baseline="0" dirty="0"/>
              <a:t>Bürgerbeteiligung</a:t>
            </a:r>
          </a:p>
        </p:txBody>
      </p:sp>
      <p:sp>
        <p:nvSpPr>
          <p:cNvPr id="5" name="Textfeld 4"/>
          <p:cNvSpPr txBox="1"/>
          <p:nvPr userDrawn="1"/>
        </p:nvSpPr>
        <p:spPr>
          <a:xfrm>
            <a:off x="302997" y="4794699"/>
            <a:ext cx="38361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Bildnachweis: badherrenalb.de; </a:t>
            </a:r>
            <a:r>
              <a:rPr lang="en-US" sz="800" dirty="0" err="1"/>
              <a:t>schwarzwaelder-bote.de</a:t>
            </a:r>
            <a:r>
              <a:rPr lang="en-US" sz="800" dirty="0"/>
              <a:t>; Heiko Bartle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5064CBE2-A48C-43BB-BFB9-D0384CFF2D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997" y="7670"/>
            <a:ext cx="1341841" cy="893508"/>
          </a:xfrm>
          <a:prstGeom prst="rect">
            <a:avLst/>
          </a:prstGeom>
        </p:spPr>
      </p:pic>
      <p:pic>
        <p:nvPicPr>
          <p:cNvPr id="3" name="Grafik 2" descr="Ein Bild, das Im Haus, Präsentation, Seminar, Kleidung enthält.&#10;&#10;Automatisch generierte Beschreibung">
            <a:extLst>
              <a:ext uri="{FF2B5EF4-FFF2-40B4-BE49-F238E27FC236}">
                <a16:creationId xmlns:a16="http://schemas.microsoft.com/office/drawing/2014/main" id="{921F441D-3DB7-7BD6-412A-F203380174C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912" y="2206050"/>
            <a:ext cx="4921682" cy="2514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24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050" y="1038873"/>
            <a:ext cx="8343900" cy="3515021"/>
          </a:xfr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 sz="1600"/>
            </a:lvl5pPr>
          </a:lstStyle>
          <a:p>
            <a:pPr lvl="0"/>
            <a:r>
              <a:rPr lang="de-DE" altLang="de-DE"/>
              <a:t>Formatvorlagen des Textmasters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  <a:endParaRPr lang="en-US" alt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de-DE"/>
              <a:t>29.10.2024</a:t>
            </a:r>
            <a:endParaRPr lang="de-DE" dirty="0"/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defTabSz="914400">
              <a:spcBef>
                <a:spcPct val="50000"/>
              </a:spcBef>
            </a:pPr>
            <a:endParaRPr lang="de-DE" dirty="0"/>
          </a:p>
        </p:txBody>
      </p:sp>
      <p:sp>
        <p:nvSpPr>
          <p:cNvPr id="11" name="Foliennummernplatzhalt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1696EC4-B4CF-4701-AD06-A8439D6D8E12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3" name="Textplatzhalter 9"/>
          <p:cNvSpPr>
            <a:spLocks noGrp="1"/>
          </p:cNvSpPr>
          <p:nvPr>
            <p:ph type="body" sz="quarter" idx="13" hasCustomPrompt="1"/>
          </p:nvPr>
        </p:nvSpPr>
        <p:spPr>
          <a:xfrm>
            <a:off x="391499" y="499500"/>
            <a:ext cx="6810019" cy="337114"/>
          </a:xfrm>
        </p:spPr>
        <p:txBody>
          <a:bodyPr anchor="ctr"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2. Überschrift</a:t>
            </a:r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829FAF4A-98FA-4066-8B9E-CA0D85F230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1499" y="248400"/>
            <a:ext cx="8352451" cy="259200"/>
          </a:xfrm>
        </p:spPr>
        <p:txBody>
          <a:bodyPr anchor="t" anchorCtr="0">
            <a:noAutofit/>
          </a:bodyPr>
          <a:lstStyle>
            <a:lvl1pPr>
              <a:lnSpc>
                <a:spcPct val="85000"/>
              </a:lnSpc>
              <a:defRPr sz="2000"/>
            </a:lvl1pPr>
          </a:lstStyle>
          <a:p>
            <a:r>
              <a:rPr lang="de-DE" altLang="de-DE" dirty="0"/>
              <a:t>Überschrift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91395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0" y="1188000"/>
            <a:ext cx="4114800" cy="3446153"/>
          </a:xfr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 altLang="de-DE"/>
              <a:t>Formatvorlagen des Textmasters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  <a:endParaRPr lang="en-US" alt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188000"/>
            <a:ext cx="4114799" cy="3446153"/>
          </a:xfr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 altLang="de-DE"/>
              <a:t>Formatvorlagen des Textmasters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  <a:endParaRPr lang="en-US" altLang="de-DE" dirty="0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29.10.2024</a:t>
            </a:r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>
              <a:spcBef>
                <a:spcPct val="50000"/>
              </a:spcBef>
            </a:pPr>
            <a:endParaRPr lang="de-DE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96EC4-B4CF-4701-AD06-A8439D6D8E12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1" name="Textplatzhalter 9"/>
          <p:cNvSpPr>
            <a:spLocks noGrp="1"/>
          </p:cNvSpPr>
          <p:nvPr>
            <p:ph type="body" sz="quarter" idx="13" hasCustomPrompt="1"/>
          </p:nvPr>
        </p:nvSpPr>
        <p:spPr>
          <a:xfrm>
            <a:off x="391499" y="499500"/>
            <a:ext cx="8361561" cy="337114"/>
          </a:xfrm>
        </p:spPr>
        <p:txBody>
          <a:bodyPr anchor="ctr"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2. Überschrift</a:t>
            </a: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829FAF4A-98FA-4066-8B9E-CA0D85F230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1499" y="248400"/>
            <a:ext cx="8361561" cy="259200"/>
          </a:xfrm>
        </p:spPr>
        <p:txBody>
          <a:bodyPr anchor="t" anchorCtr="0">
            <a:noAutofit/>
          </a:bodyPr>
          <a:lstStyle>
            <a:lvl1pPr>
              <a:lnSpc>
                <a:spcPct val="85000"/>
              </a:lnSpc>
              <a:defRPr sz="2000"/>
            </a:lvl1pPr>
          </a:lstStyle>
          <a:p>
            <a:r>
              <a:rPr lang="de-DE" altLang="de-DE" dirty="0"/>
              <a:t>Überschrift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66386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4"/>
          <p:cNvSpPr>
            <a:spLocks noGrp="1"/>
          </p:cNvSpPr>
          <p:nvPr>
            <p:ph type="pic" sz="quarter" idx="13" hasCustomPrompt="1"/>
          </p:nvPr>
        </p:nvSpPr>
        <p:spPr>
          <a:xfrm>
            <a:off x="4655819" y="1188720"/>
            <a:ext cx="4100831" cy="3459481"/>
          </a:xfrm>
          <a:prstGeom prst="round2DiagRect">
            <a:avLst>
              <a:gd name="adj1" fmla="val 0"/>
              <a:gd name="adj2" fmla="val 8317"/>
            </a:avLst>
          </a:prstGeom>
          <a:solidFill>
            <a:srgbClr val="FF99FF"/>
          </a:solidFill>
          <a:ln w="12700">
            <a:solidFill>
              <a:schemeClr val="bg2"/>
            </a:solidFill>
          </a:ln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aseline="0"/>
            </a:lvl1pPr>
          </a:lstStyle>
          <a:p>
            <a:r>
              <a:rPr lang="de-DE" dirty="0"/>
              <a:t>Fügen Sie auf der Masterfolie ein frei wählbares Bild ein.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0" y="1188000"/>
            <a:ext cx="4114800" cy="3446153"/>
          </a:xfr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 altLang="de-DE"/>
              <a:t>Formatvorlagen des Textmasters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  <a:endParaRPr lang="en-US" altLang="de-DE" dirty="0"/>
          </a:p>
        </p:txBody>
      </p:sp>
      <p:sp>
        <p:nvSpPr>
          <p:cNvPr id="11" name="Datumsplatzhalt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de-DE"/>
              <a:t>29.10.2024</a:t>
            </a:r>
            <a:endParaRPr lang="de-DE" dirty="0"/>
          </a:p>
        </p:txBody>
      </p:sp>
      <p:sp>
        <p:nvSpPr>
          <p:cNvPr id="12" name="Fußzeilenplatzhalter 1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defTabSz="914400">
              <a:spcBef>
                <a:spcPct val="50000"/>
              </a:spcBef>
            </a:pPr>
            <a:endParaRPr lang="de-DE" dirty="0"/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1696EC4-B4CF-4701-AD06-A8439D6D8E12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7" hasCustomPrompt="1"/>
          </p:nvPr>
        </p:nvSpPr>
        <p:spPr>
          <a:xfrm>
            <a:off x="391499" y="499500"/>
            <a:ext cx="8361561" cy="337114"/>
          </a:xfrm>
        </p:spPr>
        <p:txBody>
          <a:bodyPr anchor="ctr"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2. Überschrift</a:t>
            </a:r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829FAF4A-98FA-4066-8B9E-CA0D85F230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1499" y="248400"/>
            <a:ext cx="8361561" cy="259200"/>
          </a:xfrm>
        </p:spPr>
        <p:txBody>
          <a:bodyPr anchor="t" anchorCtr="0">
            <a:noAutofit/>
          </a:bodyPr>
          <a:lstStyle>
            <a:lvl1pPr>
              <a:lnSpc>
                <a:spcPct val="85000"/>
              </a:lnSpc>
              <a:defRPr sz="2000"/>
            </a:lvl1pPr>
          </a:lstStyle>
          <a:p>
            <a:r>
              <a:rPr lang="de-DE" altLang="de-DE" dirty="0"/>
              <a:t>Überschrift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7113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4"/>
          <p:cNvSpPr>
            <a:spLocks noGrp="1"/>
          </p:cNvSpPr>
          <p:nvPr>
            <p:ph type="pic" sz="quarter" idx="13" hasCustomPrompt="1"/>
          </p:nvPr>
        </p:nvSpPr>
        <p:spPr>
          <a:xfrm>
            <a:off x="4655819" y="1943101"/>
            <a:ext cx="4100831" cy="2705099"/>
          </a:xfrm>
          <a:prstGeom prst="round2DiagRect">
            <a:avLst>
              <a:gd name="adj1" fmla="val 0"/>
              <a:gd name="adj2" fmla="val 8317"/>
            </a:avLst>
          </a:prstGeom>
          <a:solidFill>
            <a:srgbClr val="FF99FF"/>
          </a:solidFill>
          <a:ln w="12700">
            <a:solidFill>
              <a:schemeClr val="bg2"/>
            </a:solidFill>
          </a:ln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aseline="0"/>
            </a:lvl1pPr>
          </a:lstStyle>
          <a:p>
            <a:r>
              <a:rPr lang="de-DE" dirty="0"/>
              <a:t>Fügen Sie auf der Masterfolie ein frei wählbares Bild ein.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1188000"/>
            <a:ext cx="4098132" cy="618125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de-DE" altLang="de-DE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0050" y="1937441"/>
            <a:ext cx="4098132" cy="2706239"/>
          </a:xfr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 altLang="de-DE"/>
              <a:t>Formatvorlagen des Textmasters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818" y="1188000"/>
            <a:ext cx="4098132" cy="618125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de-DE" altLang="de-DE"/>
              <a:t>Formatvorlagen des Textmasters bearbeiten</a:t>
            </a:r>
          </a:p>
        </p:txBody>
      </p:sp>
      <p:sp>
        <p:nvSpPr>
          <p:cNvPr id="13" name="Datumsplatzhalter 1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de-DE"/>
              <a:t>29.10.2024</a:t>
            </a:r>
            <a:endParaRPr lang="de-DE" dirty="0"/>
          </a:p>
        </p:txBody>
      </p:sp>
      <p:sp>
        <p:nvSpPr>
          <p:cNvPr id="14" name="Fußzeilenplatzhalter 13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defTabSz="914400">
              <a:spcBef>
                <a:spcPct val="50000"/>
              </a:spcBef>
            </a:pPr>
            <a:endParaRPr lang="de-DE" dirty="0"/>
          </a:p>
        </p:txBody>
      </p:sp>
      <p:sp>
        <p:nvSpPr>
          <p:cNvPr id="15" name="Foliennummernplatzhalter 1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1696EC4-B4CF-4701-AD06-A8439D6D8E12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2" name="Textplatzhalter 9"/>
          <p:cNvSpPr>
            <a:spLocks noGrp="1"/>
          </p:cNvSpPr>
          <p:nvPr>
            <p:ph type="body" sz="quarter" idx="17" hasCustomPrompt="1"/>
          </p:nvPr>
        </p:nvSpPr>
        <p:spPr>
          <a:xfrm>
            <a:off x="391499" y="499500"/>
            <a:ext cx="8361561" cy="337114"/>
          </a:xfrm>
        </p:spPr>
        <p:txBody>
          <a:bodyPr anchor="ctr"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2. Überschrift</a:t>
            </a:r>
          </a:p>
        </p:txBody>
      </p:sp>
      <p:sp>
        <p:nvSpPr>
          <p:cNvPr id="16" name="Titel 1">
            <a:extLst>
              <a:ext uri="{FF2B5EF4-FFF2-40B4-BE49-F238E27FC236}">
                <a16:creationId xmlns:a16="http://schemas.microsoft.com/office/drawing/2014/main" id="{829FAF4A-98FA-4066-8B9E-CA0D85F230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1499" y="248400"/>
            <a:ext cx="8361561" cy="259200"/>
          </a:xfrm>
        </p:spPr>
        <p:txBody>
          <a:bodyPr anchor="t" anchorCtr="0">
            <a:noAutofit/>
          </a:bodyPr>
          <a:lstStyle>
            <a:lvl1pPr>
              <a:lnSpc>
                <a:spcPct val="85000"/>
              </a:lnSpc>
              <a:defRPr sz="2000"/>
            </a:lvl1pPr>
          </a:lstStyle>
          <a:p>
            <a:r>
              <a:rPr lang="de-DE" altLang="de-DE" dirty="0"/>
              <a:t>Überschrift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47471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de-DE"/>
              <a:t>29.10.2024</a:t>
            </a:r>
            <a:endParaRPr lang="de-DE" dirty="0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defTabSz="914400">
              <a:spcBef>
                <a:spcPct val="50000"/>
              </a:spcBef>
            </a:pPr>
            <a:endParaRPr lang="de-DE" dirty="0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1696EC4-B4CF-4701-AD06-A8439D6D8E12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7" name="Textplatzhalter 9"/>
          <p:cNvSpPr>
            <a:spLocks noGrp="1"/>
          </p:cNvSpPr>
          <p:nvPr>
            <p:ph type="body" sz="quarter" idx="13" hasCustomPrompt="1"/>
          </p:nvPr>
        </p:nvSpPr>
        <p:spPr>
          <a:xfrm>
            <a:off x="391499" y="499500"/>
            <a:ext cx="8361561" cy="337114"/>
          </a:xfrm>
        </p:spPr>
        <p:txBody>
          <a:bodyPr anchor="ctr"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2. Überschrift</a:t>
            </a: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829FAF4A-98FA-4066-8B9E-CA0D85F230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1499" y="248400"/>
            <a:ext cx="8361561" cy="259200"/>
          </a:xfrm>
        </p:spPr>
        <p:txBody>
          <a:bodyPr anchor="t" anchorCtr="0">
            <a:noAutofit/>
          </a:bodyPr>
          <a:lstStyle>
            <a:lvl1pPr>
              <a:lnSpc>
                <a:spcPct val="85000"/>
              </a:lnSpc>
              <a:defRPr sz="2000"/>
            </a:lvl1pPr>
          </a:lstStyle>
          <a:p>
            <a:r>
              <a:rPr lang="de-DE" altLang="de-DE" dirty="0"/>
              <a:t>Überschrift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73164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3"/>
          <p:cNvSpPr>
            <a:spLocks noGrp="1"/>
          </p:cNvSpPr>
          <p:nvPr>
            <p:ph type="pic" sz="quarter" idx="14"/>
          </p:nvPr>
        </p:nvSpPr>
        <p:spPr>
          <a:xfrm>
            <a:off x="0" y="1328420"/>
            <a:ext cx="9144000" cy="3304540"/>
          </a:xfrm>
          <a:solidFill>
            <a:srgbClr val="FF99FF"/>
          </a:solidFill>
        </p:spPr>
        <p:txBody>
          <a:bodyPr anchor="t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 dirty="0"/>
              <a:t>Bild durch Klicken auf Symbol hinzufügen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de-DE"/>
              <a:t>29.10.2024</a:t>
            </a:r>
            <a:endParaRPr lang="de-DE" dirty="0"/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defTabSz="914400">
              <a:spcBef>
                <a:spcPct val="50000"/>
              </a:spcBef>
            </a:pPr>
            <a:endParaRPr lang="de-DE" dirty="0"/>
          </a:p>
        </p:txBody>
      </p:sp>
      <p:sp>
        <p:nvSpPr>
          <p:cNvPr id="11" name="Foliennummernplatzhalter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1696EC4-B4CF-4701-AD06-A8439D6D8E12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2" name="Textplatzhalter 9"/>
          <p:cNvSpPr>
            <a:spLocks noGrp="1"/>
          </p:cNvSpPr>
          <p:nvPr>
            <p:ph type="body" sz="quarter" idx="13" hasCustomPrompt="1"/>
          </p:nvPr>
        </p:nvSpPr>
        <p:spPr>
          <a:xfrm>
            <a:off x="391499" y="499500"/>
            <a:ext cx="8361561" cy="337114"/>
          </a:xfrm>
        </p:spPr>
        <p:txBody>
          <a:bodyPr anchor="ctr"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2. Überschrift</a:t>
            </a:r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829FAF4A-98FA-4066-8B9E-CA0D85F230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1499" y="248400"/>
            <a:ext cx="8361561" cy="259200"/>
          </a:xfrm>
        </p:spPr>
        <p:txBody>
          <a:bodyPr anchor="t" anchorCtr="0">
            <a:noAutofit/>
          </a:bodyPr>
          <a:lstStyle>
            <a:lvl1pPr>
              <a:lnSpc>
                <a:spcPct val="85000"/>
              </a:lnSpc>
              <a:defRPr sz="2000"/>
            </a:lvl1pPr>
          </a:lstStyle>
          <a:p>
            <a:r>
              <a:rPr lang="de-DE" altLang="de-DE" dirty="0"/>
              <a:t>Überschrift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69953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 userDrawn="1"/>
        </p:nvSpPr>
        <p:spPr>
          <a:xfrm>
            <a:off x="0" y="4652492"/>
            <a:ext cx="9144000" cy="1447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Bildplatzhalter 3"/>
          <p:cNvSpPr>
            <a:spLocks noGrp="1"/>
          </p:cNvSpPr>
          <p:nvPr>
            <p:ph type="pic" sz="quarter" idx="14"/>
          </p:nvPr>
        </p:nvSpPr>
        <p:spPr>
          <a:xfrm>
            <a:off x="0" y="1328419"/>
            <a:ext cx="9144000" cy="3419793"/>
          </a:xfrm>
          <a:solidFill>
            <a:srgbClr val="FF99FF"/>
          </a:solidFill>
        </p:spPr>
        <p:txBody>
          <a:bodyPr anchor="t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 dirty="0"/>
              <a:t>Bild durch Klicken auf Symbol hinzufügen</a:t>
            </a:r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de-DE"/>
              <a:t>29.10.2024</a:t>
            </a:r>
            <a:endParaRPr lang="de-DE" dirty="0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defTabSz="914400">
              <a:spcBef>
                <a:spcPct val="50000"/>
              </a:spcBef>
            </a:pPr>
            <a:endParaRPr lang="de-DE" dirty="0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1696EC4-B4CF-4701-AD06-A8439D6D8E12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3" name="Textplatzhalter 9"/>
          <p:cNvSpPr>
            <a:spLocks noGrp="1"/>
          </p:cNvSpPr>
          <p:nvPr>
            <p:ph type="body" sz="quarter" idx="13" hasCustomPrompt="1"/>
          </p:nvPr>
        </p:nvSpPr>
        <p:spPr>
          <a:xfrm>
            <a:off x="391499" y="499500"/>
            <a:ext cx="8361561" cy="337114"/>
          </a:xfrm>
        </p:spPr>
        <p:txBody>
          <a:bodyPr anchor="ctr"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2. Überschrift</a:t>
            </a:r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829FAF4A-98FA-4066-8B9E-CA0D85F230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1499" y="248400"/>
            <a:ext cx="8361561" cy="259200"/>
          </a:xfrm>
        </p:spPr>
        <p:txBody>
          <a:bodyPr anchor="t" anchorCtr="0">
            <a:noAutofit/>
          </a:bodyPr>
          <a:lstStyle>
            <a:lvl1pPr>
              <a:lnSpc>
                <a:spcPct val="85000"/>
              </a:lnSpc>
              <a:defRPr sz="2000"/>
            </a:lvl1pPr>
          </a:lstStyle>
          <a:p>
            <a:r>
              <a:rPr lang="de-DE" dirty="0"/>
              <a:t>Musterüberschrift: Arial 24pt </a:t>
            </a:r>
            <a:r>
              <a:rPr lang="de-DE" dirty="0" err="1"/>
              <a:t>bold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71066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7B415337-1269-3E09-9875-4F594BF23E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41" y="87501"/>
            <a:ext cx="8938255" cy="4916063"/>
          </a:xfrm>
          <a:prstGeom prst="rect">
            <a:avLst/>
          </a:prstGeom>
        </p:spPr>
      </p:pic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93454"/>
            <a:ext cx="7772400" cy="1102859"/>
          </a:xfrm>
        </p:spPr>
        <p:txBody>
          <a:bodyPr wrap="square" lIns="91440" rIns="91440" anchor="ctr"/>
          <a:lstStyle>
            <a:lvl1pPr algn="ctr">
              <a:defRPr sz="2401">
                <a:solidFill>
                  <a:srgbClr val="4759A0"/>
                </a:solidFill>
              </a:defRPr>
            </a:lvl1pPr>
          </a:lstStyle>
          <a:p>
            <a:r>
              <a:rPr lang="de-DE" noProof="0" dirty="0"/>
              <a:t>Titelmasterformat durch Klicken bearbeiten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770249"/>
            <a:ext cx="6400800" cy="1314856"/>
          </a:xfrm>
        </p:spPr>
        <p:txBody>
          <a:bodyPr lIns="91440" rIns="91440"/>
          <a:lstStyle>
            <a:lvl1pPr marL="0" indent="0" algn="ctr">
              <a:buFont typeface="Wingdings" pitchFamily="2" charset="2"/>
              <a:buNone/>
              <a:defRPr>
                <a:solidFill>
                  <a:srgbClr val="4759A0"/>
                </a:solidFill>
              </a:defRPr>
            </a:lvl1pPr>
          </a:lstStyle>
          <a:p>
            <a:r>
              <a:rPr lang="de-DE" noProof="0" dirty="0"/>
              <a:t>Formatvorlage des Untertitelmasters durch Klicken bearbeiten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F9D478C3-C5C6-9F42-A9BD-5D52A9F8F06D}"/>
              </a:ext>
            </a:extLst>
          </p:cNvPr>
          <p:cNvSpPr/>
          <p:nvPr userDrawn="1"/>
        </p:nvSpPr>
        <p:spPr>
          <a:xfrm>
            <a:off x="6300192" y="249569"/>
            <a:ext cx="2376264" cy="5660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>
              <a:ln>
                <a:solidFill>
                  <a:schemeClr val="bg1"/>
                </a:solidFill>
              </a:ln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32645FF-A449-8455-A0BB-AB4F13FDBB6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8941" y="135741"/>
            <a:ext cx="889324" cy="437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913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noProof="0"/>
              <a:t>Textmasterformate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417440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 dirty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3857176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7208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.jpe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6000" y="296244"/>
            <a:ext cx="6869178" cy="494833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en-US" altLang="de-DE" dirty="0" err="1"/>
              <a:t>Mastertitelformat</a:t>
            </a:r>
            <a:r>
              <a:rPr lang="en-US" altLang="de-DE" dirty="0"/>
              <a:t> </a:t>
            </a:r>
            <a:r>
              <a:rPr lang="en-US" altLang="de-DE" dirty="0" err="1"/>
              <a:t>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6000" y="1187341"/>
            <a:ext cx="8351999" cy="339363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altLang="de-DE" dirty="0"/>
              <a:t>Karlsruher Institut für Technologie (KIT)</a:t>
            </a:r>
          </a:p>
          <a:p>
            <a:pPr lvl="1"/>
            <a:r>
              <a:rPr lang="en-US" altLang="de-DE" dirty="0" err="1"/>
              <a:t>Zweite</a:t>
            </a:r>
            <a:r>
              <a:rPr lang="en-US" altLang="de-DE" dirty="0"/>
              <a:t> </a:t>
            </a:r>
            <a:r>
              <a:rPr lang="en-US" altLang="de-DE" dirty="0" err="1"/>
              <a:t>Ebene</a:t>
            </a:r>
            <a:endParaRPr lang="en-US" altLang="de-DE" dirty="0"/>
          </a:p>
          <a:p>
            <a:pPr lvl="2"/>
            <a:r>
              <a:rPr lang="en-US" altLang="de-DE" dirty="0" err="1"/>
              <a:t>Dritte</a:t>
            </a:r>
            <a:r>
              <a:rPr lang="en-US" altLang="de-DE" dirty="0"/>
              <a:t> </a:t>
            </a:r>
            <a:r>
              <a:rPr lang="en-US" altLang="de-DE" dirty="0" err="1"/>
              <a:t>Ebene</a:t>
            </a:r>
            <a:endParaRPr lang="en-US" altLang="de-DE" dirty="0"/>
          </a:p>
          <a:p>
            <a:pPr lvl="3"/>
            <a:r>
              <a:rPr lang="en-US" altLang="de-DE" dirty="0" err="1"/>
              <a:t>Vierte</a:t>
            </a:r>
            <a:r>
              <a:rPr lang="en-US" altLang="de-DE" dirty="0"/>
              <a:t> </a:t>
            </a:r>
            <a:r>
              <a:rPr lang="en-US" altLang="de-DE" dirty="0" err="1"/>
              <a:t>Ebene</a:t>
            </a:r>
            <a:endParaRPr lang="en-US" alt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7234" y="4748824"/>
            <a:ext cx="1027755" cy="3962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lang="de-DE" sz="900" smtClean="0"/>
            </a:lvl1pPr>
          </a:lstStyle>
          <a:p>
            <a:r>
              <a:rPr lang="de-DE"/>
              <a:t>29.10.2024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6000" y="4748824"/>
            <a:ext cx="326368" cy="3962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fld id="{61696EC4-B4CF-4701-AD06-A8439D6D8E12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5" name="Fußzeilenplatzhalter 4">
            <a:extLst>
              <a:ext uri="{FF2B5EF4-FFF2-40B4-BE49-F238E27FC236}">
                <a16:creationId xmlns:a16="http://schemas.microsoft.com/office/drawing/2014/main" id="{7CE53864-94E5-4F53-834D-33AB4CB8E3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78806" y="4748824"/>
            <a:ext cx="4857114" cy="3962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lang="de-DE" sz="900" smtClean="0"/>
            </a:lvl1pPr>
          </a:lstStyle>
          <a:p>
            <a:pPr defTabSz="914400">
              <a:spcBef>
                <a:spcPct val="50000"/>
              </a:spcBef>
            </a:pPr>
            <a:endParaRPr lang="de-DE" dirty="0"/>
          </a:p>
        </p:txBody>
      </p:sp>
      <p:cxnSp>
        <p:nvCxnSpPr>
          <p:cNvPr id="12" name="Gerade Verbindung 11"/>
          <p:cNvCxnSpPr/>
          <p:nvPr userDrawn="1"/>
        </p:nvCxnSpPr>
        <p:spPr>
          <a:xfrm>
            <a:off x="107947" y="4741374"/>
            <a:ext cx="8928107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feld 4"/>
          <p:cNvSpPr txBox="1"/>
          <p:nvPr userDrawn="1"/>
        </p:nvSpPr>
        <p:spPr>
          <a:xfrm>
            <a:off x="6895071" y="4665574"/>
            <a:ext cx="139974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chemeClr val="tx2"/>
                </a:solidFill>
              </a:rPr>
              <a:t> </a:t>
            </a:r>
            <a:br>
              <a:rPr lang="en-US" sz="1100" b="1" dirty="0">
                <a:solidFill>
                  <a:schemeClr val="tx2"/>
                </a:solidFill>
              </a:rPr>
            </a:br>
            <a:r>
              <a:rPr lang="en-US" sz="1100" b="1" dirty="0">
                <a:solidFill>
                  <a:schemeClr val="tx2"/>
                </a:solidFill>
              </a:rPr>
              <a:t>Bürgerbeteiligung</a:t>
            </a:r>
          </a:p>
        </p:txBody>
      </p:sp>
      <p:sp>
        <p:nvSpPr>
          <p:cNvPr id="10" name="Textfeld 9"/>
          <p:cNvSpPr txBox="1"/>
          <p:nvPr userDrawn="1"/>
        </p:nvSpPr>
        <p:spPr>
          <a:xfrm rot="21389382">
            <a:off x="7408985" y="720126"/>
            <a:ext cx="15119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Bürgerbeteiligung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9E3E1E69-1178-42F0-98E1-06B544CF81DC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4705" y="-1048"/>
            <a:ext cx="1420792" cy="94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340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7" r:id="rId3"/>
    <p:sldLayoutId id="2147483687" r:id="rId4"/>
    <p:sldLayoutId id="2147483686" r:id="rId5"/>
    <p:sldLayoutId id="2147483679" r:id="rId6"/>
    <p:sldLayoutId id="2147483688" r:id="rId7"/>
    <p:sldLayoutId id="2147483689" r:id="rId8"/>
  </p:sldLayoutIdLst>
  <p:hf hdr="0" ftr="0"/>
  <p:txStyles>
    <p:titleStyle>
      <a:lvl1pPr algn="l" defTabSz="685983" rtl="0" eaLnBrk="1" latinLnBrk="0" hangingPunct="1">
        <a:lnSpc>
          <a:spcPct val="90000"/>
        </a:lnSpc>
        <a:spcBef>
          <a:spcPct val="0"/>
        </a:spcBef>
        <a:buNone/>
        <a:defRPr lang="en-US" sz="2400" b="1" kern="1200" dirty="0">
          <a:solidFill>
            <a:schemeClr val="tx1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203652" indent="-203652" algn="l" defTabSz="685983" rtl="0" eaLnBrk="1" latinLnBrk="0" hangingPunct="1">
        <a:lnSpc>
          <a:spcPct val="90000"/>
        </a:lnSpc>
        <a:spcBef>
          <a:spcPts val="360"/>
        </a:spcBef>
        <a:buSzPct val="88000"/>
        <a:buFontTx/>
        <a:buBlip>
          <a:blip r:embed="rId11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70423" indent="-203652" algn="l" defTabSz="685983" rtl="0" eaLnBrk="1" latinLnBrk="0" hangingPunct="1">
        <a:lnSpc>
          <a:spcPct val="90000"/>
        </a:lnSpc>
        <a:spcBef>
          <a:spcPts val="360"/>
        </a:spcBef>
        <a:buSzPct val="88000"/>
        <a:buFontTx/>
        <a:buBlip>
          <a:blip r:embed="rId11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7194" indent="-198888" algn="l" defTabSz="674073" rtl="0" eaLnBrk="1" latinLnBrk="0" hangingPunct="1">
        <a:lnSpc>
          <a:spcPct val="90000"/>
        </a:lnSpc>
        <a:spcBef>
          <a:spcPts val="360"/>
        </a:spcBef>
        <a:buSzPct val="88000"/>
        <a:buFontTx/>
        <a:buBlip>
          <a:blip r:embed="rId11"/>
        </a:buBlip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8729" indent="-203652" algn="l" defTabSz="685983" rtl="0" eaLnBrk="1" latinLnBrk="0" hangingPunct="1">
        <a:lnSpc>
          <a:spcPct val="90000"/>
        </a:lnSpc>
        <a:spcBef>
          <a:spcPts val="360"/>
        </a:spcBef>
        <a:buSzPct val="88000"/>
        <a:buFontTx/>
        <a:buBlip>
          <a:blip r:embed="rId11"/>
        </a:buBlip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75500" indent="-198888" algn="l" defTabSz="685983" rtl="0" eaLnBrk="1" latinLnBrk="0" hangingPunct="1">
        <a:lnSpc>
          <a:spcPct val="90000"/>
        </a:lnSpc>
        <a:spcBef>
          <a:spcPts val="360"/>
        </a:spcBef>
        <a:buSzPct val="88000"/>
        <a:buFontTx/>
        <a:buBlip>
          <a:blip r:embed="rId11"/>
        </a:buBlip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453" indent="-171496" algn="l" defTabSz="6859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44" indent="-171496" algn="l" defTabSz="6859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2436" indent="-171496" algn="l" defTabSz="6859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5427" indent="-171496" algn="l" defTabSz="6859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91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983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974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966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957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949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40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932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27">
          <p15:clr>
            <a:srgbClr val="F26B43"/>
          </p15:clr>
        </p15:guide>
        <p15:guide id="3" orient="horz" pos="464" userDrawn="1">
          <p15:clr>
            <a:srgbClr val="F26B43"/>
          </p15:clr>
        </p15:guide>
        <p15:guide id="4" pos="288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D1DCE584-CFE6-7636-C8CE-CF83B9913A4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41" y="87501"/>
            <a:ext cx="8938255" cy="4916063"/>
          </a:xfrm>
          <a:prstGeom prst="rect">
            <a:avLst/>
          </a:prstGeom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31826" y="864661"/>
            <a:ext cx="7940675" cy="475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/>
              <a:t>Mastertitelformat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42938" y="1414899"/>
            <a:ext cx="7929562" cy="3408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8519682" y="4972538"/>
            <a:ext cx="438582" cy="207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rIns="0">
            <a:prstTxWarp prst="textNoShape">
              <a:avLst/>
            </a:prstTxWarp>
            <a:spAutoFit/>
          </a:bodyPr>
          <a:lstStyle/>
          <a:p>
            <a:pPr algn="r">
              <a:defRPr/>
            </a:pPr>
            <a:fld id="{4E83D4A9-656D-8F41-8960-4C1B87A1393E}" type="datetime5">
              <a:rPr lang="de-DE" sz="750" smtClean="0">
                <a:latin typeface="Calibri" pitchFamily="-108" charset="0"/>
              </a:rPr>
              <a:pPr algn="r">
                <a:defRPr/>
              </a:pPr>
              <a:t>25-03-17</a:t>
            </a:fld>
            <a:endParaRPr lang="de-DE" sz="750" dirty="0">
              <a:latin typeface="Calibri" pitchFamily="-108" charset="0"/>
            </a:endParaRPr>
          </a:p>
        </p:txBody>
      </p:sp>
      <p:sp>
        <p:nvSpPr>
          <p:cNvPr id="4106" name="Text Box 10"/>
          <p:cNvSpPr txBox="1">
            <a:spLocks noChangeArrowheads="1"/>
          </p:cNvSpPr>
          <p:nvPr/>
        </p:nvSpPr>
        <p:spPr bwMode="auto">
          <a:xfrm>
            <a:off x="879475" y="2047317"/>
            <a:ext cx="1316038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 lang="fr-FR" sz="1350" dirty="0">
              <a:latin typeface="Arial" pitchFamily="-108" charset="0"/>
            </a:endParaRP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8EF8F041-BEE9-D74D-944D-12AE13833FBB}"/>
              </a:ext>
            </a:extLst>
          </p:cNvPr>
          <p:cNvSpPr/>
          <p:nvPr userDrawn="1"/>
        </p:nvSpPr>
        <p:spPr>
          <a:xfrm>
            <a:off x="6300192" y="249569"/>
            <a:ext cx="2376264" cy="5660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>
              <a:ln>
                <a:solidFill>
                  <a:schemeClr val="bg1"/>
                </a:solidFill>
              </a:ln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17B103B0-84C3-8264-5D05-1D0ED9616315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8941" y="135741"/>
            <a:ext cx="889324" cy="437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397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800">
          <a:solidFill>
            <a:srgbClr val="4759A0"/>
          </a:solidFill>
          <a:latin typeface="Calibri" pitchFamily="34" charset="0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101">
          <a:solidFill>
            <a:srgbClr val="152364"/>
          </a:solidFill>
          <a:latin typeface="Calibri" pitchFamily="34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101">
          <a:solidFill>
            <a:srgbClr val="152364"/>
          </a:solidFill>
          <a:latin typeface="Calibri" pitchFamily="34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101">
          <a:solidFill>
            <a:srgbClr val="152364"/>
          </a:solidFill>
          <a:latin typeface="Calibri" pitchFamily="34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101">
          <a:solidFill>
            <a:srgbClr val="152364"/>
          </a:solidFill>
          <a:latin typeface="Calibri" pitchFamily="34" charset="0"/>
          <a:ea typeface="ＭＳ Ｐゴシック" charset="-128"/>
          <a:cs typeface="ＭＳ Ｐゴシック" charset="-128"/>
        </a:defRPr>
      </a:lvl5pPr>
      <a:lvl6pPr marL="342991" algn="l" rtl="0" eaLnBrk="1" fontAlgn="base" hangingPunct="1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</a:defRPr>
      </a:lvl6pPr>
      <a:lvl7pPr marL="685983" algn="l" rtl="0" eaLnBrk="1" fontAlgn="base" hangingPunct="1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</a:defRPr>
      </a:lvl7pPr>
      <a:lvl8pPr marL="1028974" algn="l" rtl="0" eaLnBrk="1" fontAlgn="base" hangingPunct="1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</a:defRPr>
      </a:lvl8pPr>
      <a:lvl9pPr marL="1371966" algn="l" rtl="0" eaLnBrk="1" fontAlgn="base" hangingPunct="1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</a:defRPr>
      </a:lvl9pPr>
    </p:titleStyle>
    <p:bodyStyle>
      <a:lvl1pPr marL="257244" indent="-257244" algn="l" rtl="0" eaLnBrk="0" fontAlgn="base" hangingPunct="0">
        <a:spcBef>
          <a:spcPct val="20000"/>
        </a:spcBef>
        <a:spcAft>
          <a:spcPct val="0"/>
        </a:spcAft>
        <a:buFont typeface="Wingdings" charset="2"/>
        <a:buChar char="§"/>
        <a:defRPr sz="1500" baseline="0">
          <a:solidFill>
            <a:srgbClr val="4559A1"/>
          </a:solidFill>
          <a:latin typeface="Calibri" pitchFamily="34" charset="0"/>
          <a:ea typeface="ＭＳ Ｐゴシック" charset="-128"/>
          <a:cs typeface="ＭＳ Ｐゴシック" charset="-128"/>
        </a:defRPr>
      </a:lvl1pPr>
      <a:lvl2pPr marL="557361" indent="-214370" algn="l" rtl="0" eaLnBrk="0" fontAlgn="base" hangingPunct="0">
        <a:spcBef>
          <a:spcPct val="20000"/>
        </a:spcBef>
        <a:spcAft>
          <a:spcPct val="0"/>
        </a:spcAft>
        <a:buFont typeface="Wingdings" charset="2"/>
        <a:buChar char="§"/>
        <a:defRPr sz="1500" baseline="0">
          <a:solidFill>
            <a:srgbClr val="4559A1"/>
          </a:solidFill>
          <a:latin typeface="Calibri" pitchFamily="34" charset="0"/>
          <a:ea typeface="ＭＳ Ｐゴシック" pitchFamily="-108" charset="-128"/>
        </a:defRPr>
      </a:lvl2pPr>
      <a:lvl3pPr marL="857479" indent="-171496" algn="l" rtl="0" eaLnBrk="0" fontAlgn="base" hangingPunct="0">
        <a:spcBef>
          <a:spcPct val="20000"/>
        </a:spcBef>
        <a:spcAft>
          <a:spcPct val="0"/>
        </a:spcAft>
        <a:buFont typeface="Symbol" charset="2"/>
        <a:buChar char="-"/>
        <a:defRPr sz="1350" baseline="0">
          <a:solidFill>
            <a:srgbClr val="4559A1"/>
          </a:solidFill>
          <a:latin typeface="Calibri" pitchFamily="34" charset="0"/>
          <a:ea typeface="ＭＳ Ｐゴシック" pitchFamily="-108" charset="-128"/>
        </a:defRPr>
      </a:lvl3pPr>
      <a:lvl4pPr marL="1200470" indent="-171496" algn="l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1350" baseline="0">
          <a:solidFill>
            <a:srgbClr val="4559A1"/>
          </a:solidFill>
          <a:latin typeface="Calibri" pitchFamily="34" charset="0"/>
          <a:ea typeface="ＭＳ Ｐゴシック" pitchFamily="-108" charset="-128"/>
        </a:defRPr>
      </a:lvl4pPr>
      <a:lvl5pPr marL="1543461" indent="-171496" algn="l" rtl="0" eaLnBrk="0" fontAlgn="base" hangingPunct="0">
        <a:spcBef>
          <a:spcPct val="20000"/>
        </a:spcBef>
        <a:spcAft>
          <a:spcPct val="0"/>
        </a:spcAft>
        <a:buFont typeface="Courier New"/>
        <a:buChar char="o"/>
        <a:defRPr sz="1200" baseline="0">
          <a:solidFill>
            <a:srgbClr val="4559A1"/>
          </a:solidFill>
          <a:latin typeface="Calibri" pitchFamily="34" charset="0"/>
          <a:ea typeface="ＭＳ Ｐゴシック" pitchFamily="-108" charset="-128"/>
        </a:defRPr>
      </a:lvl5pPr>
      <a:lvl6pPr marL="1886453" indent="-171496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1050">
          <a:solidFill>
            <a:schemeClr val="tx1"/>
          </a:solidFill>
          <a:latin typeface="+mn-lt"/>
        </a:defRPr>
      </a:lvl6pPr>
      <a:lvl7pPr marL="2229444" indent="-171496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1050">
          <a:solidFill>
            <a:schemeClr val="tx1"/>
          </a:solidFill>
          <a:latin typeface="+mn-lt"/>
        </a:defRPr>
      </a:lvl7pPr>
      <a:lvl8pPr marL="2572436" indent="-171496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1050">
          <a:solidFill>
            <a:schemeClr val="tx1"/>
          </a:solidFill>
          <a:latin typeface="+mn-lt"/>
        </a:defRPr>
      </a:lvl8pPr>
      <a:lvl9pPr marL="2915427" indent="-171496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105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91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983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974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966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957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949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40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932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3"/>
          </p:nvPr>
        </p:nvSpPr>
        <p:spPr>
          <a:xfrm>
            <a:off x="386613" y="1742423"/>
            <a:ext cx="8515675" cy="509905"/>
          </a:xfrm>
        </p:spPr>
        <p:txBody>
          <a:bodyPr/>
          <a:lstStyle/>
          <a:p>
            <a:r>
              <a:rPr lang="de-DE" dirty="0"/>
              <a:t>Bürgerbeteiligungs- und Strategiefindungsprozess Bad Herrenalb - Rathaus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4244681" y="825335"/>
            <a:ext cx="4448057" cy="636886"/>
          </a:xfrm>
        </p:spPr>
        <p:txBody>
          <a:bodyPr/>
          <a:lstStyle/>
          <a:p>
            <a:r>
              <a:rPr lang="de-DE" dirty="0"/>
              <a:t>Analyse Workshop Schweizer Wiese</a:t>
            </a:r>
            <a:br>
              <a:rPr lang="de-DE" dirty="0"/>
            </a:b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25001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9418EA23-5B5A-40B0-9BCF-3F0C5CE5F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Ziel des Workshops war es „Leitplanken“ einer möglichen Entwicklung der Schweizer Wiese aufzuzeigen und</a:t>
            </a:r>
          </a:p>
          <a:p>
            <a:pPr marL="0" indent="0">
              <a:buNone/>
            </a:pPr>
            <a:endParaRPr lang="de-DE" dirty="0"/>
          </a:p>
          <a:p>
            <a:r>
              <a:rPr lang="de-DE" dirty="0"/>
              <a:t>Stimmungsbilder aus der Bevölkerung aufzugreifen, die dem GR als Empfehlung für eine mögliche Entwicklung der Schweizer Wiese an die Hand gegeben werden.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6BB9475-EC10-4BDD-AE14-9BC8D7BD323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de-DE"/>
              <a:t>29.10.2024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572E271-47CC-42D4-A51E-A459893F1D0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1696EC4-B4CF-4701-AD06-A8439D6D8E1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3228AF4-8EEE-4DFF-908C-0BE0FE99820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Entwicklung Schweizer Wiese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CB74BCAA-0A21-4BAC-A3E2-B93FF254E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Ziel des Workshops </a:t>
            </a:r>
          </a:p>
        </p:txBody>
      </p:sp>
    </p:spTree>
    <p:extLst>
      <p:ext uri="{BB962C8B-B14F-4D97-AF65-F5344CB8AC3E}">
        <p14:creationId xmlns:p14="http://schemas.microsoft.com/office/powerpoint/2010/main" val="18084045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E31BCF35-882B-430B-B977-CF487C6C1C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z="1600" dirty="0"/>
              <a:t>Im Rahmen des Workshops wurde Auszüge bisher aus der Bürgerbeteiligung heraus erarbeiteter </a:t>
            </a:r>
            <a:r>
              <a:rPr lang="de-DE" sz="1600" dirty="0" err="1"/>
              <a:t>Strategielemente</a:t>
            </a:r>
            <a:r>
              <a:rPr lang="de-DE" sz="1600" dirty="0"/>
              <a:t> vorgestellt.</a:t>
            </a:r>
          </a:p>
          <a:p>
            <a:r>
              <a:rPr lang="de-DE" sz="1600" dirty="0"/>
              <a:t>Im Anschluss wurden Konzepte, welche in den letzten Jahren zur Entwicklung der Schweizer Wiese durch potentielle Projektentwickler, Architekten und auch Bürger erarbeitet wurden vorgestellt.</a:t>
            </a:r>
          </a:p>
          <a:p>
            <a:r>
              <a:rPr lang="de-DE" sz="1600" dirty="0"/>
              <a:t>Die Vorstellung der Konzepte diente im Wesentlichen dazu, sich die ganze Bandbreite an Entwicklungspotenzialen vor Augen zu führen. Hierzu wurde ausdrücklich auch die Option „Keine Entwicklung“ eingeführt.</a:t>
            </a:r>
          </a:p>
          <a:p>
            <a:r>
              <a:rPr lang="de-DE" sz="1600" dirty="0"/>
              <a:t>Die Konzepte wurden im Anschluss zur kritischen Diskussion gestellt. Hierzu konnten Bewertungspunkte vergeben werden. Die Lesart der Bewertungen wird nachfolgend eingeführt.</a:t>
            </a:r>
          </a:p>
          <a:p>
            <a:r>
              <a:rPr lang="de-DE" sz="1600" dirty="0"/>
              <a:t>Alle Bürger hatten die Chance durch Wortmeldungen ihre jeweilige Bewertung zu ergänzen / zu erklären.</a:t>
            </a:r>
          </a:p>
          <a:p>
            <a:r>
              <a:rPr lang="de-DE" sz="1600" dirty="0"/>
              <a:t> Weiterhin konnten eigene Ideen eingebracht werden.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C04BE62-CA2C-441F-8130-7B455073CD7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de-DE"/>
              <a:t>29.10.2024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D97A852-522A-4E2C-806B-DF5054CB16D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1696EC4-B4CF-4701-AD06-A8439D6D8E1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C94FB09-0903-4B43-BC74-CFD9CFE23A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Workshopkonzept Schweizer Wiese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49A4057D-6C5B-4036-8308-2D61BC56A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Erläuterung der Vorgehensweise</a:t>
            </a:r>
          </a:p>
        </p:txBody>
      </p:sp>
    </p:spTree>
    <p:extLst>
      <p:ext uri="{BB962C8B-B14F-4D97-AF65-F5344CB8AC3E}">
        <p14:creationId xmlns:p14="http://schemas.microsoft.com/office/powerpoint/2010/main" val="2501783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A56D2D36-B20E-4A3B-9718-6BD396038B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Analyse Plakate der bisherigen Nutzungskonzepte</a:t>
            </a:r>
          </a:p>
          <a:p>
            <a:r>
              <a:rPr lang="de-DE" dirty="0"/>
              <a:t>Analyse der Ideen Bürgerschaft Plakate</a:t>
            </a:r>
          </a:p>
          <a:p>
            <a:r>
              <a:rPr lang="de-DE" dirty="0"/>
              <a:t>Analyse der Ideen Bürgerschaft Flipcharts</a:t>
            </a:r>
          </a:p>
          <a:p>
            <a:r>
              <a:rPr lang="de-DE" dirty="0"/>
              <a:t>Zusammenfassung Quantitativ der (Top-) Ideen</a:t>
            </a:r>
          </a:p>
          <a:p>
            <a:r>
              <a:rPr lang="de-DE" dirty="0"/>
              <a:t>Zusammenfassung Ideen/Stellungnahmen nachträglicher Mails</a:t>
            </a:r>
          </a:p>
          <a:p>
            <a:r>
              <a:rPr lang="de-DE" dirty="0"/>
              <a:t>Schlussfolgerungen?</a:t>
            </a:r>
          </a:p>
          <a:p>
            <a:r>
              <a:rPr lang="de-DE" dirty="0"/>
              <a:t>...</a:t>
            </a:r>
          </a:p>
          <a:p>
            <a:r>
              <a:rPr lang="de-DE" dirty="0"/>
              <a:t>Vorschlag Nutzungskonzept (mittels Zeichnungen auf Luftbild??</a:t>
            </a:r>
          </a:p>
          <a:p>
            <a:r>
              <a:rPr lang="de-DE" dirty="0"/>
              <a:t>...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7CA2B1B-FC9F-4B36-93CD-7C63B52A0A3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de-DE" dirty="0"/>
              <a:t>09.11.2024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2FB3FC5-8CC5-4AB0-B37A-5638FBB2124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1696EC4-B4CF-4701-AD06-A8439D6D8E1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595AAAE-2471-4876-829B-5C2AA063D0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Inhalt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D512A01C-AEC2-4949-A976-4352F7BB1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Analyse Workshop „Nutzungskonzepte Schweizer Wiese“</a:t>
            </a:r>
          </a:p>
        </p:txBody>
      </p:sp>
    </p:spTree>
    <p:extLst>
      <p:ext uri="{BB962C8B-B14F-4D97-AF65-F5344CB8AC3E}">
        <p14:creationId xmlns:p14="http://schemas.microsoft.com/office/powerpoint/2010/main" val="5940244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 descr="Ein Bild, das Text, Karte, Screenshot, Diagramm enthält.&#10;&#10;Beschreibung automatisch generiert.">
            <a:extLst>
              <a:ext uri="{FF2B5EF4-FFF2-40B4-BE49-F238E27FC236}">
                <a16:creationId xmlns:a16="http://schemas.microsoft.com/office/drawing/2014/main" id="{EC5129E0-8A16-413B-A9C0-EF391E6FEF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057" y="1521602"/>
            <a:ext cx="4454565" cy="3214725"/>
          </a:xfrm>
          <a:prstGeom prst="rect">
            <a:avLst/>
          </a:prstGeom>
        </p:spPr>
      </p:pic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F668EB7-C0C8-427B-BC5E-A377C0879B0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de-DE"/>
              <a:t>29.10.2024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75159B7-81E2-470F-A56E-21D5EE04A70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1696EC4-B4CF-4701-AD06-A8439D6D8E1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E1D83BAC-E395-4E35-9A88-6D2264547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u="sng" dirty="0">
                <a:solidFill>
                  <a:srgbClr val="002060"/>
                </a:solidFill>
                <a:cs typeface="Arial"/>
              </a:rPr>
              <a:t>Bewertung der Konzepte</a:t>
            </a:r>
          </a:p>
          <a:p>
            <a:endParaRPr lang="de-DE" dirty="0"/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829C5FB8-3F91-BA17-4CF1-78F8D69EBD5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1499" y="499500"/>
            <a:ext cx="6810019" cy="337114"/>
          </a:xfrm>
        </p:spPr>
        <p:txBody>
          <a:bodyPr/>
          <a:lstStyle/>
          <a:p>
            <a:r>
              <a:rPr lang="de-DE" sz="1400" dirty="0">
                <a:cs typeface="Arial"/>
              </a:rPr>
              <a:t>Vorgehensweise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611D2902-3573-9984-FE3B-8782F6E504CC}"/>
              </a:ext>
            </a:extLst>
          </p:cNvPr>
          <p:cNvSpPr txBox="1"/>
          <p:nvPr/>
        </p:nvSpPr>
        <p:spPr>
          <a:xfrm>
            <a:off x="393777" y="972345"/>
            <a:ext cx="6379368" cy="98488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>
              <a:buFont typeface="Wingdings"/>
              <a:buChar char="§"/>
            </a:pPr>
            <a:r>
              <a:rPr lang="en-US" sz="1100" b="1" err="1">
                <a:cs typeface="Arial"/>
              </a:rPr>
              <a:t>Mittels</a:t>
            </a:r>
            <a:r>
              <a:rPr lang="en-US" sz="1100" b="1" dirty="0">
                <a:cs typeface="Arial"/>
              </a:rPr>
              <a:t> </a:t>
            </a:r>
            <a:r>
              <a:rPr lang="en-US" sz="1100" b="1" err="1">
                <a:cs typeface="Arial"/>
              </a:rPr>
              <a:t>roter</a:t>
            </a:r>
            <a:r>
              <a:rPr lang="en-US" sz="1100" b="1" dirty="0">
                <a:cs typeface="Arial"/>
              </a:rPr>
              <a:t> (</a:t>
            </a:r>
            <a:r>
              <a:rPr lang="en-US" sz="1100" b="1" err="1">
                <a:cs typeface="Arial"/>
              </a:rPr>
              <a:t>schlechte</a:t>
            </a:r>
            <a:r>
              <a:rPr lang="en-US" sz="1100" b="1" dirty="0">
                <a:cs typeface="Arial"/>
              </a:rPr>
              <a:t> Idee) und </a:t>
            </a:r>
            <a:r>
              <a:rPr lang="en-US" sz="1100" b="1" err="1">
                <a:cs typeface="Arial"/>
              </a:rPr>
              <a:t>grüner</a:t>
            </a:r>
            <a:r>
              <a:rPr lang="en-US" sz="1100" b="1" dirty="0">
                <a:cs typeface="Arial"/>
              </a:rPr>
              <a:t> (</a:t>
            </a:r>
            <a:r>
              <a:rPr lang="en-US" sz="1100" b="1" err="1">
                <a:cs typeface="Arial"/>
              </a:rPr>
              <a:t>gute</a:t>
            </a:r>
            <a:r>
              <a:rPr lang="en-US" sz="1100" b="1" dirty="0">
                <a:cs typeface="Arial"/>
              </a:rPr>
              <a:t> Idee) </a:t>
            </a:r>
            <a:r>
              <a:rPr lang="en-US" sz="1100" b="1" err="1">
                <a:cs typeface="Arial"/>
              </a:rPr>
              <a:t>Punkte</a:t>
            </a:r>
            <a:r>
              <a:rPr lang="en-US" sz="1100" b="1" dirty="0">
                <a:cs typeface="Arial"/>
              </a:rPr>
              <a:t> die </a:t>
            </a:r>
            <a:r>
              <a:rPr lang="en-US" sz="1100" b="1" err="1">
                <a:cs typeface="Arial"/>
              </a:rPr>
              <a:t>Konzepte</a:t>
            </a:r>
            <a:r>
              <a:rPr lang="en-US" sz="1100" b="1" dirty="0">
                <a:cs typeface="Arial"/>
              </a:rPr>
              <a:t> </a:t>
            </a:r>
            <a:r>
              <a:rPr lang="en-US" sz="1100" b="1" err="1">
                <a:cs typeface="Arial"/>
              </a:rPr>
              <a:t>bewerten</a:t>
            </a:r>
            <a:endParaRPr lang="de-DE" err="1">
              <a:cs typeface="Arial"/>
            </a:endParaRPr>
          </a:p>
          <a:p>
            <a:pPr marL="171450" indent="-171450">
              <a:buFont typeface="Wingdings"/>
              <a:buChar char="§"/>
            </a:pPr>
            <a:r>
              <a:rPr lang="en-US" sz="1100" b="1" err="1">
                <a:cs typeface="Arial"/>
              </a:rPr>
              <a:t>Gefällt</a:t>
            </a:r>
            <a:r>
              <a:rPr lang="en-US" sz="1100" b="1" dirty="0">
                <a:cs typeface="Arial"/>
              </a:rPr>
              <a:t> </a:t>
            </a:r>
            <a:r>
              <a:rPr lang="en-US" sz="1100" b="1" err="1">
                <a:cs typeface="Arial"/>
              </a:rPr>
              <a:t>oder</a:t>
            </a:r>
            <a:r>
              <a:rPr lang="en-US" sz="1100" b="1" dirty="0">
                <a:cs typeface="Arial"/>
              </a:rPr>
              <a:t> </a:t>
            </a:r>
            <a:r>
              <a:rPr lang="en-US" sz="1100" b="1" err="1">
                <a:cs typeface="Arial"/>
              </a:rPr>
              <a:t>gefällt</a:t>
            </a:r>
            <a:r>
              <a:rPr lang="en-US" sz="1100" b="1" dirty="0">
                <a:cs typeface="Arial"/>
              </a:rPr>
              <a:t> </a:t>
            </a:r>
            <a:r>
              <a:rPr lang="en-US" sz="1100" b="1" err="1">
                <a:cs typeface="Arial"/>
              </a:rPr>
              <a:t>nicht</a:t>
            </a:r>
            <a:r>
              <a:rPr lang="en-US" sz="1100" b="1" dirty="0">
                <a:cs typeface="Arial"/>
              </a:rPr>
              <a:t> </a:t>
            </a:r>
            <a:r>
              <a:rPr lang="en-US" sz="1100" b="1" err="1">
                <a:cs typeface="Arial"/>
              </a:rPr>
              <a:t>Konzept</a:t>
            </a:r>
            <a:r>
              <a:rPr lang="en-US" sz="1100" b="1" dirty="0">
                <a:cs typeface="Arial"/>
              </a:rPr>
              <a:t> </a:t>
            </a:r>
            <a:r>
              <a:rPr lang="en-US" sz="1100" b="1" err="1">
                <a:cs typeface="Arial"/>
              </a:rPr>
              <a:t>insgesamt</a:t>
            </a:r>
            <a:r>
              <a:rPr lang="en-US" sz="1100" b="1" dirty="0">
                <a:cs typeface="Arial"/>
              </a:rPr>
              <a:t>: </a:t>
            </a:r>
            <a:r>
              <a:rPr lang="en-US" sz="1100" b="1" err="1">
                <a:cs typeface="Arial"/>
              </a:rPr>
              <a:t>Punkt</a:t>
            </a:r>
            <a:r>
              <a:rPr lang="en-US" sz="1100" b="1" dirty="0">
                <a:cs typeface="Arial"/>
              </a:rPr>
              <a:t> in </a:t>
            </a:r>
            <a:r>
              <a:rPr lang="en-US" sz="1100" b="1" err="1">
                <a:cs typeface="Arial"/>
              </a:rPr>
              <a:t>Überschrift</a:t>
            </a:r>
            <a:r>
              <a:rPr lang="en-US" sz="1100" b="1" dirty="0">
                <a:cs typeface="Arial"/>
              </a:rPr>
              <a:t> </a:t>
            </a:r>
            <a:r>
              <a:rPr lang="en-US" sz="1100" b="1" err="1">
                <a:cs typeface="Arial"/>
              </a:rPr>
              <a:t>kleben</a:t>
            </a:r>
            <a:endParaRPr lang="en-US" sz="1100" b="1">
              <a:cs typeface="Arial"/>
            </a:endParaRPr>
          </a:p>
          <a:p>
            <a:pPr marL="171450" indent="-171450">
              <a:buFont typeface="Wingdings"/>
              <a:buChar char="§"/>
            </a:pPr>
            <a:r>
              <a:rPr lang="en-US" sz="1100" b="1" err="1">
                <a:cs typeface="Arial"/>
              </a:rPr>
              <a:t>Gefällt</a:t>
            </a:r>
            <a:r>
              <a:rPr lang="en-US" sz="1100" b="1" dirty="0">
                <a:cs typeface="Arial"/>
              </a:rPr>
              <a:t> </a:t>
            </a:r>
            <a:r>
              <a:rPr lang="en-US" sz="1100" b="1" err="1">
                <a:cs typeface="Arial"/>
              </a:rPr>
              <a:t>oder</a:t>
            </a:r>
            <a:r>
              <a:rPr lang="en-US" sz="1100" b="1" dirty="0">
                <a:cs typeface="Arial"/>
              </a:rPr>
              <a:t> </a:t>
            </a:r>
            <a:r>
              <a:rPr lang="en-US" sz="1100" b="1" err="1">
                <a:cs typeface="Arial"/>
              </a:rPr>
              <a:t>gefällt</a:t>
            </a:r>
            <a:r>
              <a:rPr lang="en-US" sz="1100" b="1" dirty="0">
                <a:cs typeface="Arial"/>
              </a:rPr>
              <a:t> </a:t>
            </a:r>
            <a:r>
              <a:rPr lang="en-US" sz="1100" b="1" err="1">
                <a:cs typeface="Arial"/>
              </a:rPr>
              <a:t>nicht</a:t>
            </a:r>
            <a:r>
              <a:rPr lang="en-US" sz="1100" b="1" dirty="0">
                <a:cs typeface="Arial"/>
              </a:rPr>
              <a:t> </a:t>
            </a:r>
            <a:r>
              <a:rPr lang="en-US" sz="1100" b="1" err="1">
                <a:cs typeface="Arial"/>
              </a:rPr>
              <a:t>ein</a:t>
            </a:r>
            <a:r>
              <a:rPr lang="en-US" sz="1100" b="1" dirty="0">
                <a:cs typeface="Arial"/>
              </a:rPr>
              <a:t> </a:t>
            </a:r>
            <a:r>
              <a:rPr lang="en-US" sz="1100" b="1" err="1">
                <a:cs typeface="Arial"/>
              </a:rPr>
              <a:t>Detailpunkt</a:t>
            </a:r>
            <a:r>
              <a:rPr lang="en-US" sz="1100" b="1" dirty="0">
                <a:cs typeface="Arial"/>
              </a:rPr>
              <a:t>: </a:t>
            </a:r>
            <a:r>
              <a:rPr lang="en-US" sz="1100" b="1" err="1">
                <a:cs typeface="Arial"/>
              </a:rPr>
              <a:t>Punkt</a:t>
            </a:r>
            <a:r>
              <a:rPr lang="en-US" sz="1100" b="1" dirty="0">
                <a:cs typeface="Arial"/>
              </a:rPr>
              <a:t> in die </a:t>
            </a:r>
            <a:r>
              <a:rPr lang="en-US" sz="1100" b="1" err="1">
                <a:cs typeface="Arial"/>
              </a:rPr>
              <a:t>betreffende</a:t>
            </a:r>
            <a:r>
              <a:rPr lang="en-US" sz="1100" b="1" dirty="0">
                <a:cs typeface="Arial"/>
              </a:rPr>
              <a:t> Stelle </a:t>
            </a:r>
            <a:r>
              <a:rPr lang="en-US" sz="1100" b="1" err="1">
                <a:cs typeface="Arial"/>
              </a:rPr>
              <a:t>kleben</a:t>
            </a:r>
            <a:endParaRPr lang="en-US" sz="1100" b="1">
              <a:cs typeface="Arial"/>
            </a:endParaRPr>
          </a:p>
          <a:p>
            <a:pPr marL="171450" indent="-171450">
              <a:buFont typeface="Wingdings"/>
              <a:buChar char="§"/>
            </a:pPr>
            <a:endParaRPr lang="en-US" sz="1100" dirty="0">
              <a:cs typeface="Arial"/>
            </a:endParaRPr>
          </a:p>
          <a:p>
            <a:pPr marL="171450" indent="-171450">
              <a:buFont typeface="Wingdings"/>
              <a:buChar char="§"/>
            </a:pPr>
            <a:r>
              <a:rPr lang="en-US" sz="1400" b="1" err="1">
                <a:cs typeface="Arial"/>
              </a:rPr>
              <a:t>Beispiel</a:t>
            </a:r>
            <a:r>
              <a:rPr lang="en-US" sz="1400" b="1" dirty="0">
                <a:cs typeface="Arial"/>
              </a:rPr>
              <a:t>:</a:t>
            </a:r>
          </a:p>
        </p:txBody>
      </p:sp>
      <p:sp>
        <p:nvSpPr>
          <p:cNvPr id="10" name="Inhaltsplatzhalter 1">
            <a:extLst>
              <a:ext uri="{FF2B5EF4-FFF2-40B4-BE49-F238E27FC236}">
                <a16:creationId xmlns:a16="http://schemas.microsoft.com/office/drawing/2014/main" id="{973E08B0-5241-BE4B-3A09-45842E6473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9351" y="2106589"/>
            <a:ext cx="1767975" cy="249320"/>
          </a:xfrm>
        </p:spPr>
        <p:txBody>
          <a:bodyPr vert="horz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de-DE" sz="1100" dirty="0">
                <a:cs typeface="Arial"/>
              </a:rPr>
              <a:t>Konzept gefällt insgesamt</a:t>
            </a:r>
          </a:p>
          <a:p>
            <a:pPr marL="203200" indent="-203200">
              <a:buFont typeface="Wingdings"/>
              <a:buChar char="§"/>
            </a:pPr>
            <a:endParaRPr lang="de-DE" sz="1400" dirty="0">
              <a:cs typeface="Arial"/>
            </a:endParaRPr>
          </a:p>
          <a:p>
            <a:pPr marL="203200" indent="-203200">
              <a:buFont typeface="Wingdings"/>
              <a:buChar char="§"/>
            </a:pPr>
            <a:endParaRPr lang="de-DE" sz="1100" dirty="0">
              <a:cs typeface="Arial"/>
            </a:endParaRPr>
          </a:p>
          <a:p>
            <a:pPr marL="0" indent="0">
              <a:buNone/>
            </a:pPr>
            <a:endParaRPr lang="de-DE" sz="1100" dirty="0">
              <a:cs typeface="Arial"/>
            </a:endParaRPr>
          </a:p>
          <a:p>
            <a:pPr marL="203200" indent="-203200">
              <a:buFont typeface="Wingdings"/>
              <a:buChar char="§"/>
            </a:pPr>
            <a:endParaRPr lang="de-DE" sz="1100" dirty="0">
              <a:cs typeface="Arial"/>
            </a:endParaRPr>
          </a:p>
          <a:p>
            <a:pPr marL="203200" indent="-203200">
              <a:buFont typeface="Wingdings"/>
              <a:buChar char="§"/>
            </a:pPr>
            <a:endParaRPr lang="de-DE" sz="1100" dirty="0">
              <a:cs typeface="Arial"/>
            </a:endParaRPr>
          </a:p>
          <a:p>
            <a:pPr marL="203200" indent="-203200">
              <a:buFont typeface="Wingdings"/>
              <a:buChar char="§"/>
            </a:pPr>
            <a:endParaRPr lang="de-DE" sz="1400" dirty="0">
              <a:cs typeface="Arial"/>
            </a:endParaRP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9C5241AD-9811-7B17-6004-D630C9939D8A}"/>
              </a:ext>
            </a:extLst>
          </p:cNvPr>
          <p:cNvCxnSpPr/>
          <p:nvPr/>
        </p:nvCxnSpPr>
        <p:spPr>
          <a:xfrm flipH="1" flipV="1">
            <a:off x="4600574" y="1807783"/>
            <a:ext cx="1443038" cy="300414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Inhaltsplatzhalter 1">
            <a:extLst>
              <a:ext uri="{FF2B5EF4-FFF2-40B4-BE49-F238E27FC236}">
                <a16:creationId xmlns:a16="http://schemas.microsoft.com/office/drawing/2014/main" id="{0D35A18F-CEFD-AF35-C146-24FD9C8BEE46}"/>
              </a:ext>
            </a:extLst>
          </p:cNvPr>
          <p:cNvSpPr txBox="1">
            <a:spLocks/>
          </p:cNvSpPr>
          <p:nvPr/>
        </p:nvSpPr>
        <p:spPr>
          <a:xfrm>
            <a:off x="6131779" y="2359001"/>
            <a:ext cx="2603793" cy="47084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203652" indent="-203652" algn="l" defTabSz="685983" rtl="0" eaLnBrk="1" latinLnBrk="0" hangingPunct="1">
              <a:lnSpc>
                <a:spcPct val="90000"/>
              </a:lnSpc>
              <a:spcBef>
                <a:spcPts val="360"/>
              </a:spcBef>
              <a:buSzPct val="88000"/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0423" indent="-203652" algn="l" defTabSz="685983" rtl="0" eaLnBrk="1" latinLnBrk="0" hangingPunct="1">
              <a:lnSpc>
                <a:spcPct val="90000"/>
              </a:lnSpc>
              <a:spcBef>
                <a:spcPts val="360"/>
              </a:spcBef>
              <a:buSzPct val="88000"/>
              <a:buFontTx/>
              <a:buBlip>
                <a:blip r:embed="rId3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7194" indent="-198888" algn="l" defTabSz="674073" rtl="0" eaLnBrk="1" latinLnBrk="0" hangingPunct="1">
              <a:lnSpc>
                <a:spcPct val="90000"/>
              </a:lnSpc>
              <a:spcBef>
                <a:spcPts val="360"/>
              </a:spcBef>
              <a:buSzPct val="88000"/>
              <a:buFontTx/>
              <a:buBlip>
                <a:blip r:embed="rId3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729" indent="-203652" algn="l" defTabSz="685983" rtl="0" eaLnBrk="1" latinLnBrk="0" hangingPunct="1">
              <a:lnSpc>
                <a:spcPct val="90000"/>
              </a:lnSpc>
              <a:spcBef>
                <a:spcPts val="360"/>
              </a:spcBef>
              <a:buSzPct val="88000"/>
              <a:buFontTx/>
              <a:buBlip>
                <a:blip r:embed="rId3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75500" indent="-198888" algn="l" defTabSz="685983" rtl="0" eaLnBrk="1" latinLnBrk="0" hangingPunct="1">
              <a:lnSpc>
                <a:spcPct val="90000"/>
              </a:lnSpc>
              <a:spcBef>
                <a:spcPts val="360"/>
              </a:spcBef>
              <a:buSzPct val="88000"/>
              <a:buFontTx/>
              <a:buBlip>
                <a:blip r:embed="rId3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100" dirty="0">
                <a:cs typeface="Arial"/>
              </a:rPr>
              <a:t>...aber das Wohnen an dieser Stelle nicht!</a:t>
            </a:r>
          </a:p>
          <a:p>
            <a:pPr marL="203200" indent="-203200">
              <a:buFont typeface="Wingdings"/>
              <a:buChar char="§"/>
            </a:pPr>
            <a:endParaRPr lang="de-DE" sz="1400" dirty="0">
              <a:cs typeface="Arial"/>
            </a:endParaRPr>
          </a:p>
          <a:p>
            <a:pPr marL="203200" indent="-203200">
              <a:buFont typeface="Wingdings"/>
              <a:buChar char="§"/>
            </a:pPr>
            <a:endParaRPr lang="de-DE" sz="1100" dirty="0">
              <a:cs typeface="Arial"/>
            </a:endParaRPr>
          </a:p>
          <a:p>
            <a:pPr marL="0" indent="0">
              <a:buFontTx/>
              <a:buNone/>
            </a:pPr>
            <a:endParaRPr lang="de-DE" sz="1100" dirty="0">
              <a:cs typeface="Arial"/>
            </a:endParaRPr>
          </a:p>
          <a:p>
            <a:pPr marL="0" indent="0">
              <a:buNone/>
            </a:pPr>
            <a:endParaRPr lang="de-DE" sz="1100" dirty="0">
              <a:cs typeface="Arial"/>
            </a:endParaRPr>
          </a:p>
          <a:p>
            <a:pPr marL="0" indent="0">
              <a:buNone/>
            </a:pPr>
            <a:endParaRPr lang="de-DE" sz="1200" b="1" dirty="0">
              <a:cs typeface="Arial"/>
            </a:endParaRPr>
          </a:p>
        </p:txBody>
      </p:sp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325058BA-457F-0BD5-2322-102BACA972AC}"/>
              </a:ext>
            </a:extLst>
          </p:cNvPr>
          <p:cNvCxnSpPr>
            <a:cxnSpLocks/>
          </p:cNvCxnSpPr>
          <p:nvPr/>
        </p:nvCxnSpPr>
        <p:spPr>
          <a:xfrm flipH="1">
            <a:off x="4523388" y="2486886"/>
            <a:ext cx="1585913" cy="528519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Inhaltsplatzhalter 1">
            <a:extLst>
              <a:ext uri="{FF2B5EF4-FFF2-40B4-BE49-F238E27FC236}">
                <a16:creationId xmlns:a16="http://schemas.microsoft.com/office/drawing/2014/main" id="{5E6871E5-735E-14FE-7769-8F5B379AC992}"/>
              </a:ext>
            </a:extLst>
          </p:cNvPr>
          <p:cNvSpPr txBox="1">
            <a:spLocks/>
          </p:cNvSpPr>
          <p:nvPr/>
        </p:nvSpPr>
        <p:spPr>
          <a:xfrm>
            <a:off x="118553" y="2359013"/>
            <a:ext cx="1289343" cy="88531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203652" indent="-203652" algn="l" defTabSz="685983" rtl="0" eaLnBrk="1" latinLnBrk="0" hangingPunct="1">
              <a:lnSpc>
                <a:spcPct val="90000"/>
              </a:lnSpc>
              <a:spcBef>
                <a:spcPts val="360"/>
              </a:spcBef>
              <a:buSzPct val="88000"/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0423" indent="-203652" algn="l" defTabSz="685983" rtl="0" eaLnBrk="1" latinLnBrk="0" hangingPunct="1">
              <a:lnSpc>
                <a:spcPct val="90000"/>
              </a:lnSpc>
              <a:spcBef>
                <a:spcPts val="360"/>
              </a:spcBef>
              <a:buSzPct val="88000"/>
              <a:buFontTx/>
              <a:buBlip>
                <a:blip r:embed="rId3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7194" indent="-198888" algn="l" defTabSz="674073" rtl="0" eaLnBrk="1" latinLnBrk="0" hangingPunct="1">
              <a:lnSpc>
                <a:spcPct val="90000"/>
              </a:lnSpc>
              <a:spcBef>
                <a:spcPts val="360"/>
              </a:spcBef>
              <a:buSzPct val="88000"/>
              <a:buFontTx/>
              <a:buBlip>
                <a:blip r:embed="rId3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729" indent="-203652" algn="l" defTabSz="685983" rtl="0" eaLnBrk="1" latinLnBrk="0" hangingPunct="1">
              <a:lnSpc>
                <a:spcPct val="90000"/>
              </a:lnSpc>
              <a:spcBef>
                <a:spcPts val="360"/>
              </a:spcBef>
              <a:buSzPct val="88000"/>
              <a:buFontTx/>
              <a:buBlip>
                <a:blip r:embed="rId3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75500" indent="-198888" algn="l" defTabSz="685983" rtl="0" eaLnBrk="1" latinLnBrk="0" hangingPunct="1">
              <a:lnSpc>
                <a:spcPct val="90000"/>
              </a:lnSpc>
              <a:spcBef>
                <a:spcPts val="360"/>
              </a:spcBef>
              <a:buSzPct val="88000"/>
              <a:buFontTx/>
              <a:buBlip>
                <a:blip r:embed="rId3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100" dirty="0">
                <a:cs typeface="Arial"/>
              </a:rPr>
              <a:t>Konzept ist keine gute Idee,</a:t>
            </a:r>
            <a:endParaRPr lang="de-DE" dirty="0">
              <a:cs typeface="Arial"/>
            </a:endParaRPr>
          </a:p>
          <a:p>
            <a:pPr marL="0" indent="0">
              <a:buNone/>
            </a:pPr>
            <a:r>
              <a:rPr lang="de-DE" sz="1100" dirty="0">
                <a:cs typeface="Arial"/>
              </a:rPr>
              <a:t>aber ein Hotel an dieser Stelle kann ich mir gut vorstellen</a:t>
            </a:r>
            <a:endParaRPr lang="de-DE">
              <a:cs typeface="Arial"/>
            </a:endParaRPr>
          </a:p>
          <a:p>
            <a:pPr marL="203200" indent="-203200">
              <a:buFont typeface="Wingdings"/>
              <a:buChar char="§"/>
            </a:pPr>
            <a:endParaRPr lang="de-DE" sz="1400" dirty="0">
              <a:cs typeface="Arial"/>
            </a:endParaRPr>
          </a:p>
          <a:p>
            <a:pPr marL="203200" indent="-203200">
              <a:buFont typeface="Wingdings"/>
              <a:buChar char="§"/>
            </a:pPr>
            <a:endParaRPr lang="de-DE" sz="1100" dirty="0">
              <a:cs typeface="Arial"/>
            </a:endParaRPr>
          </a:p>
          <a:p>
            <a:pPr marL="0" indent="0">
              <a:buNone/>
            </a:pPr>
            <a:endParaRPr lang="de-DE" sz="1100" dirty="0">
              <a:cs typeface="Arial"/>
            </a:endParaRPr>
          </a:p>
          <a:p>
            <a:pPr marL="203200" indent="-203200">
              <a:buFont typeface="Wingdings"/>
              <a:buChar char="§"/>
            </a:pPr>
            <a:endParaRPr lang="de-DE" sz="1100" dirty="0">
              <a:cs typeface="Arial"/>
            </a:endParaRPr>
          </a:p>
          <a:p>
            <a:pPr marL="0" indent="0">
              <a:buNone/>
            </a:pPr>
            <a:endParaRPr lang="de-DE" sz="1100" dirty="0">
              <a:cs typeface="Arial"/>
            </a:endParaRPr>
          </a:p>
        </p:txBody>
      </p:sp>
      <p:cxnSp>
        <p:nvCxnSpPr>
          <p:cNvPr id="18" name="Gerade Verbindung mit Pfeil 17">
            <a:extLst>
              <a:ext uri="{FF2B5EF4-FFF2-40B4-BE49-F238E27FC236}">
                <a16:creationId xmlns:a16="http://schemas.microsoft.com/office/drawing/2014/main" id="{332CE4D4-17B3-90FE-53C2-A5E83C8948B1}"/>
              </a:ext>
            </a:extLst>
          </p:cNvPr>
          <p:cNvCxnSpPr>
            <a:cxnSpLocks/>
          </p:cNvCxnSpPr>
          <p:nvPr/>
        </p:nvCxnSpPr>
        <p:spPr>
          <a:xfrm flipV="1">
            <a:off x="1251550" y="1793447"/>
            <a:ext cx="2114551" cy="629125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Gerade Verbindung mit Pfeil 18">
            <a:extLst>
              <a:ext uri="{FF2B5EF4-FFF2-40B4-BE49-F238E27FC236}">
                <a16:creationId xmlns:a16="http://schemas.microsoft.com/office/drawing/2014/main" id="{0F8A60E4-B115-B80B-65A9-446F42C6EE5B}"/>
              </a:ext>
            </a:extLst>
          </p:cNvPr>
          <p:cNvCxnSpPr>
            <a:cxnSpLocks/>
          </p:cNvCxnSpPr>
          <p:nvPr/>
        </p:nvCxnSpPr>
        <p:spPr>
          <a:xfrm>
            <a:off x="1330518" y="3180000"/>
            <a:ext cx="928688" cy="735750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Inhaltsplatzhalter 1">
            <a:extLst>
              <a:ext uri="{FF2B5EF4-FFF2-40B4-BE49-F238E27FC236}">
                <a16:creationId xmlns:a16="http://schemas.microsoft.com/office/drawing/2014/main" id="{EF49A470-7F7D-4185-715E-E2DB3B860491}"/>
              </a:ext>
            </a:extLst>
          </p:cNvPr>
          <p:cNvSpPr txBox="1">
            <a:spLocks/>
          </p:cNvSpPr>
          <p:nvPr/>
        </p:nvSpPr>
        <p:spPr>
          <a:xfrm>
            <a:off x="6060365" y="3716314"/>
            <a:ext cx="2860969" cy="76382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203652" indent="-203652" algn="l" defTabSz="685983" rtl="0" eaLnBrk="1" latinLnBrk="0" hangingPunct="1">
              <a:lnSpc>
                <a:spcPct val="90000"/>
              </a:lnSpc>
              <a:spcBef>
                <a:spcPts val="360"/>
              </a:spcBef>
              <a:buSzPct val="88000"/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0423" indent="-203652" algn="l" defTabSz="685983" rtl="0" eaLnBrk="1" latinLnBrk="0" hangingPunct="1">
              <a:lnSpc>
                <a:spcPct val="90000"/>
              </a:lnSpc>
              <a:spcBef>
                <a:spcPts val="360"/>
              </a:spcBef>
              <a:buSzPct val="88000"/>
              <a:buFontTx/>
              <a:buBlip>
                <a:blip r:embed="rId3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7194" indent="-198888" algn="l" defTabSz="674073" rtl="0" eaLnBrk="1" latinLnBrk="0" hangingPunct="1">
              <a:lnSpc>
                <a:spcPct val="90000"/>
              </a:lnSpc>
              <a:spcBef>
                <a:spcPts val="360"/>
              </a:spcBef>
              <a:buSzPct val="88000"/>
              <a:buFontTx/>
              <a:buBlip>
                <a:blip r:embed="rId3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729" indent="-203652" algn="l" defTabSz="685983" rtl="0" eaLnBrk="1" latinLnBrk="0" hangingPunct="1">
              <a:lnSpc>
                <a:spcPct val="90000"/>
              </a:lnSpc>
              <a:spcBef>
                <a:spcPts val="360"/>
              </a:spcBef>
              <a:buSzPct val="88000"/>
              <a:buFontTx/>
              <a:buBlip>
                <a:blip r:embed="rId3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75500" indent="-198888" algn="l" defTabSz="685983" rtl="0" eaLnBrk="1" latinLnBrk="0" hangingPunct="1">
              <a:lnSpc>
                <a:spcPct val="90000"/>
              </a:lnSpc>
              <a:spcBef>
                <a:spcPts val="360"/>
              </a:spcBef>
              <a:buSzPct val="88000"/>
              <a:buFontTx/>
              <a:buBlip>
                <a:blip r:embed="rId3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100" b="1" dirty="0">
                <a:cs typeface="Arial"/>
              </a:rPr>
              <a:t>… es können natürlich auch nur einzeln Gesamt- oder Detail-Bewertungspunkte geklebt werden (ohne Zusammenhang)….</a:t>
            </a:r>
          </a:p>
          <a:p>
            <a:pPr marL="203200" indent="-203200">
              <a:buFont typeface="Wingdings"/>
              <a:buChar char="§"/>
            </a:pPr>
            <a:endParaRPr lang="de-DE" sz="1400" dirty="0">
              <a:cs typeface="Arial"/>
            </a:endParaRPr>
          </a:p>
          <a:p>
            <a:pPr marL="203200" indent="-203200">
              <a:buFont typeface="Wingdings"/>
              <a:buChar char="§"/>
            </a:pPr>
            <a:endParaRPr lang="de-DE" sz="1100" dirty="0">
              <a:cs typeface="Arial"/>
            </a:endParaRPr>
          </a:p>
          <a:p>
            <a:pPr marL="0" indent="0">
              <a:buFontTx/>
              <a:buNone/>
            </a:pPr>
            <a:endParaRPr lang="de-DE" sz="1100" dirty="0">
              <a:cs typeface="Arial"/>
            </a:endParaRPr>
          </a:p>
          <a:p>
            <a:pPr marL="203200" indent="-203200">
              <a:buFont typeface="Wingdings"/>
              <a:buChar char="§"/>
            </a:pPr>
            <a:endParaRPr lang="de-DE" sz="1100" dirty="0">
              <a:cs typeface="Arial"/>
            </a:endParaRPr>
          </a:p>
          <a:p>
            <a:pPr marL="203200" indent="-203200">
              <a:buFont typeface="Wingdings"/>
              <a:buChar char="§"/>
            </a:pPr>
            <a:endParaRPr lang="de-DE" sz="1100" dirty="0">
              <a:cs typeface="Arial"/>
            </a:endParaRPr>
          </a:p>
          <a:p>
            <a:pPr marL="203200" indent="-203200">
              <a:buFont typeface="Wingdings"/>
              <a:buChar char="§"/>
            </a:pPr>
            <a:endParaRPr lang="de-DE" sz="140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642556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67C7863B-DE1F-4487-9224-D650F5B346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499" y="997884"/>
            <a:ext cx="2339826" cy="3647704"/>
          </a:xfrm>
        </p:spPr>
        <p:txBody>
          <a:bodyPr/>
          <a:lstStyle/>
          <a:p>
            <a:pPr>
              <a:buFontTx/>
              <a:buChar char="-"/>
            </a:pPr>
            <a:r>
              <a:rPr lang="de-DE" sz="1000" b="1" dirty="0">
                <a:solidFill>
                  <a:srgbClr val="FF0000"/>
                </a:solidFill>
              </a:rPr>
              <a:t>Gesamtkonzept negativ bewertet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rgbClr val="FF0000"/>
                </a:solidFill>
              </a:rPr>
              <a:t>Fläche zu groß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rgbClr val="FF0000"/>
                </a:solidFill>
              </a:rPr>
              <a:t>Ein Investor</a:t>
            </a:r>
          </a:p>
          <a:p>
            <a:pPr marL="0" indent="0">
              <a:buNone/>
            </a:pPr>
            <a:endParaRPr lang="de-DE" sz="10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de-DE" sz="1000" b="1" dirty="0">
                <a:solidFill>
                  <a:srgbClr val="FF0000"/>
                </a:solidFill>
              </a:rPr>
              <a:t>&gt; Deutliche Ablehnung</a:t>
            </a:r>
          </a:p>
          <a:p>
            <a:pPr>
              <a:buFontTx/>
              <a:buChar char="-"/>
            </a:pPr>
            <a:endParaRPr lang="de-DE" sz="1000" b="1" dirty="0">
              <a:solidFill>
                <a:srgbClr val="FF0000"/>
              </a:solidFill>
            </a:endParaRP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Wenige positive Teilaspekte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Veranstaltungsfläche für die Stadt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Freizeitbereich / Kinderspielplatz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Parkplatz unter den 12 Apostel-Felsen (&gt; </a:t>
            </a:r>
            <a:r>
              <a:rPr lang="de-DE" sz="1000" b="1" dirty="0" err="1">
                <a:solidFill>
                  <a:schemeClr val="tx2"/>
                </a:solidFill>
              </a:rPr>
              <a:t>Anmerk</a:t>
            </a:r>
            <a:r>
              <a:rPr lang="de-DE" sz="1000" b="1" dirty="0">
                <a:solidFill>
                  <a:schemeClr val="tx2"/>
                </a:solidFill>
              </a:rPr>
              <a:t>. FFH-Gebiet! Wahrscheinlich nicht umsetzbar)</a:t>
            </a:r>
          </a:p>
          <a:p>
            <a:pPr marL="0" indent="0">
              <a:buNone/>
            </a:pPr>
            <a:endParaRPr lang="de-DE" sz="10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de-DE" sz="1000" b="1" dirty="0"/>
              <a:t>Die Überzahl roter Punkte macht deutlich, dass solch ein Konzept für die am Workshop teilgenommene Bürgerschaft mehrheitlich nicht mehr in Frage kommt. </a:t>
            </a:r>
          </a:p>
          <a:p>
            <a:pPr marL="0" indent="0">
              <a:buNone/>
            </a:pPr>
            <a:endParaRPr lang="de-DE" sz="10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de-DE" sz="10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9DF4F93-2F9F-4F5E-8AE2-C44F73419F1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de-DE" dirty="0"/>
              <a:t>09.11.2024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67FA6DB-794D-49E4-9CCE-5CA232A5F83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1696EC4-B4CF-4701-AD06-A8439D6D8E1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C0D8E1F5-AA57-4790-B199-B89199EEAA5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Konzept 01 – Bäderkomplex 2013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ED1C5CDE-D23E-409A-A5BE-C7842ACDE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Analyse Workshop „Nutzungskonzepte Schweizer Wiese“</a:t>
            </a:r>
          </a:p>
        </p:txBody>
      </p:sp>
      <p:pic>
        <p:nvPicPr>
          <p:cNvPr id="8" name="Grafik 7" descr="Ein Bild, das Text, Karte enthält.&#10;&#10;Automatisch generierte Beschreibung">
            <a:extLst>
              <a:ext uri="{FF2B5EF4-FFF2-40B4-BE49-F238E27FC236}">
                <a16:creationId xmlns:a16="http://schemas.microsoft.com/office/drawing/2014/main" id="{71BDF41D-FF53-F333-3385-86731325A25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7248" y="1359725"/>
            <a:ext cx="4458004" cy="3071751"/>
          </a:xfrm>
          <a:prstGeom prst="rect">
            <a:avLst/>
          </a:prstGeom>
        </p:spPr>
      </p:pic>
      <p:pic>
        <p:nvPicPr>
          <p:cNvPr id="10" name="Grafik 9" descr="Ein Bild, das Text, Handschrift, Schrift, Zahl enthält.&#10;&#10;Automatisch generierte Beschreibung">
            <a:extLst>
              <a:ext uri="{FF2B5EF4-FFF2-40B4-BE49-F238E27FC236}">
                <a16:creationId xmlns:a16="http://schemas.microsoft.com/office/drawing/2014/main" id="{43BEB409-C39A-7827-1AB7-476496FA9E4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325" y="3412937"/>
            <a:ext cx="1715795" cy="1018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6112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A27C9B-CBDE-6637-FC0C-2E27C8F5D9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FD499E10-1429-6402-737C-F3EA70CD0A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499" y="997884"/>
            <a:ext cx="2339826" cy="3647704"/>
          </a:xfrm>
        </p:spPr>
        <p:txBody>
          <a:bodyPr/>
          <a:lstStyle/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Gesamtkonzept positiv bewertet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Stellvertretend für ein naturnahes Konzept ohne Bebauung 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Viel Grün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Thema Wasser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Areal Dobelbach</a:t>
            </a:r>
          </a:p>
          <a:p>
            <a:pPr marL="0" indent="0">
              <a:buNone/>
            </a:pPr>
            <a:endParaRPr lang="de-DE" sz="1000" b="1" dirty="0">
              <a:solidFill>
                <a:srgbClr val="FF0000"/>
              </a:solidFill>
            </a:endParaRPr>
          </a:p>
          <a:p>
            <a:pPr>
              <a:buFontTx/>
              <a:buChar char="-"/>
            </a:pPr>
            <a:r>
              <a:rPr lang="de-DE" sz="1000" b="1" dirty="0">
                <a:solidFill>
                  <a:srgbClr val="FF0000"/>
                </a:solidFill>
              </a:rPr>
              <a:t>Einige negative Punkte wie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rgbClr val="FF0000"/>
                </a:solidFill>
              </a:rPr>
              <a:t>zu wenig Ökologie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rgbClr val="FF0000"/>
                </a:solidFill>
              </a:rPr>
              <a:t>fehlendes Gesamtkonzept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rgbClr val="FF0000"/>
                </a:solidFill>
              </a:rPr>
              <a:t>diagonale Baumriegel</a:t>
            </a:r>
          </a:p>
          <a:p>
            <a:pPr marL="0" indent="0">
              <a:buNone/>
            </a:pPr>
            <a:endParaRPr lang="de-DE" sz="10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de-DE" sz="1000" b="1" dirty="0">
                <a:solidFill>
                  <a:srgbClr val="009682"/>
                </a:solidFill>
              </a:rPr>
              <a:t>&gt; Deutliche Zustimmung</a:t>
            </a:r>
          </a:p>
          <a:p>
            <a:pPr marL="0" indent="0">
              <a:buNone/>
            </a:pPr>
            <a:endParaRPr lang="de-DE" sz="10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de-DE" sz="1000" b="1" dirty="0"/>
              <a:t>Die Überzahl grünen Punkte macht deutlich, dass solch ein Konzept für die am Workshop teilgenommene Bürgerschaft mehrheitlich zugestimmt wird. </a:t>
            </a:r>
          </a:p>
          <a:p>
            <a:pPr marL="0" indent="0">
              <a:buNone/>
            </a:pPr>
            <a:r>
              <a:rPr lang="de-DE" sz="1000" b="1" dirty="0"/>
              <a:t>Thema Therme: 8 grüne und 4 rote Punkten, zur Info</a:t>
            </a:r>
            <a:endParaRPr lang="de-DE" sz="10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de-DE" sz="10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E230554-BB12-D5F8-4D6D-0C5390A019F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de-DE" dirty="0"/>
              <a:t>09.11.2024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F0FE4B7-BB6F-EDE8-041A-A5E3F770737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1696EC4-B4CF-4701-AD06-A8439D6D8E1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FB55E30-C150-5F2F-EB9A-67978968D2D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Konzept 02 – Landesgartenschau 2017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ABEB5BC5-1C81-407B-E62B-27E64A5B8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Analyse Workshop „Nutzungskonzepte Schweizer Wiese“</a:t>
            </a:r>
          </a:p>
        </p:txBody>
      </p:sp>
      <p:pic>
        <p:nvPicPr>
          <p:cNvPr id="9" name="Grafik 8" descr="Ein Bild, das Text, Screenshot, Karte enthält.&#10;&#10;Automatisch generierte Beschreibung">
            <a:extLst>
              <a:ext uri="{FF2B5EF4-FFF2-40B4-BE49-F238E27FC236}">
                <a16:creationId xmlns:a16="http://schemas.microsoft.com/office/drawing/2014/main" id="{71B2BB34-3646-D5F4-4776-0067B6E07A4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1072" y="1335974"/>
            <a:ext cx="4482712" cy="3072844"/>
          </a:xfrm>
          <a:prstGeom prst="rect">
            <a:avLst/>
          </a:prstGeom>
        </p:spPr>
      </p:pic>
      <p:pic>
        <p:nvPicPr>
          <p:cNvPr id="12" name="Grafik 11" descr="Ein Bild, das Text, Handschrift, Schrift, Zahl enthält.&#10;&#10;Automatisch generierte Beschreibung">
            <a:extLst>
              <a:ext uri="{FF2B5EF4-FFF2-40B4-BE49-F238E27FC236}">
                <a16:creationId xmlns:a16="http://schemas.microsoft.com/office/drawing/2014/main" id="{C8D8CB24-B6D0-E53D-29D9-2BC62824E89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8181" y="3188525"/>
            <a:ext cx="1526034" cy="1220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0419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53DD-8E98-D033-A505-66110BA197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6F1A89A0-EB13-50E7-1581-CB4B5E628B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499" y="997884"/>
            <a:ext cx="2339826" cy="3647704"/>
          </a:xfrm>
        </p:spPr>
        <p:txBody>
          <a:bodyPr/>
          <a:lstStyle/>
          <a:p>
            <a:pPr>
              <a:buFontTx/>
              <a:buChar char="-"/>
            </a:pPr>
            <a:r>
              <a:rPr lang="de-DE" sz="1000" b="1" dirty="0">
                <a:solidFill>
                  <a:srgbClr val="FF0000"/>
                </a:solidFill>
              </a:rPr>
              <a:t>Gesamtkonzept negativ bewertet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rgbClr val="FF0000"/>
                </a:solidFill>
              </a:rPr>
              <a:t>Großflächige Bebauung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rgbClr val="FF0000"/>
                </a:solidFill>
              </a:rPr>
              <a:t>Bebauung Allgemein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rgbClr val="FF0000"/>
                </a:solidFill>
              </a:rPr>
              <a:t>Ebene Fläche geht verloren</a:t>
            </a:r>
          </a:p>
          <a:p>
            <a:pPr marL="0" indent="0">
              <a:buNone/>
            </a:pPr>
            <a:endParaRPr lang="de-DE" sz="10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de-DE" sz="1000" b="1" dirty="0">
                <a:solidFill>
                  <a:srgbClr val="FF0000"/>
                </a:solidFill>
              </a:rPr>
              <a:t>&gt; Deutliche Ablehnung insgesamt</a:t>
            </a:r>
          </a:p>
          <a:p>
            <a:pPr>
              <a:buFontTx/>
              <a:buChar char="-"/>
            </a:pPr>
            <a:endParaRPr lang="de-DE" sz="1000" b="1" dirty="0">
              <a:solidFill>
                <a:srgbClr val="FF0000"/>
              </a:solidFill>
            </a:endParaRP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Wenige positive Teilaspekte wie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Parkfläche an der Therme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Ausweisung Teilgebiet für Wohnen für einige </a:t>
            </a:r>
            <a:r>
              <a:rPr lang="de-DE" sz="1000" b="1" dirty="0" err="1">
                <a:solidFill>
                  <a:schemeClr val="tx2"/>
                </a:solidFill>
              </a:rPr>
              <a:t>denkabr</a:t>
            </a:r>
            <a:endParaRPr lang="de-DE" sz="10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de-DE" sz="10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de-DE" sz="1000" b="1" dirty="0"/>
              <a:t>Die Überzahl roter Punkte macht deutlich, dass solch ein Konzept für die am Workshop teilgenommene Bürgerschaft mehrheitlich nicht in Frage kommt. </a:t>
            </a:r>
          </a:p>
          <a:p>
            <a:pPr marL="0" indent="0">
              <a:buNone/>
            </a:pPr>
            <a:r>
              <a:rPr lang="de-DE" sz="1000" b="1" dirty="0"/>
              <a:t>Thema Therme: 24 grüne und 22 rote Punkten, zur Info</a:t>
            </a:r>
            <a:endParaRPr lang="de-DE" sz="10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de-DE" sz="10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de-DE" sz="10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9D7120A-0D0E-A0D6-356A-A13CC398D10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de-DE" dirty="0"/>
              <a:t>09.11.2024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80F0FE6-FE2E-0158-8AD7-064D244595A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1696EC4-B4CF-4701-AD06-A8439D6D8E1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D76C0E4-EA27-B374-09CD-D3761B1F780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Konzept 03 – Wohnungen-Hotel-Discounter - 2021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BCF43A8B-ACE8-E91C-70B4-159ED3A87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Analyse Workshop „Nutzungskonzepte Schweizer Wiese“</a:t>
            </a:r>
          </a:p>
        </p:txBody>
      </p:sp>
      <p:pic>
        <p:nvPicPr>
          <p:cNvPr id="9" name="Grafik 8" descr="Ein Bild, das Text, Zeichnung, Kinderkunst, Karte enthält.&#10;&#10;Automatisch generierte Beschreibung">
            <a:extLst>
              <a:ext uri="{FF2B5EF4-FFF2-40B4-BE49-F238E27FC236}">
                <a16:creationId xmlns:a16="http://schemas.microsoft.com/office/drawing/2014/main" id="{1A49F21F-0DDE-1051-D73E-5FEC0E79DE2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6160" y="1442851"/>
            <a:ext cx="4371134" cy="2983779"/>
          </a:xfrm>
          <a:prstGeom prst="rect">
            <a:avLst/>
          </a:prstGeom>
        </p:spPr>
      </p:pic>
      <p:pic>
        <p:nvPicPr>
          <p:cNvPr id="12" name="Grafik 11" descr="Ein Bild, das Text, Handschrift, Schrift, Zahl enthält.&#10;&#10;Automatisch generierte Beschreibung">
            <a:extLst>
              <a:ext uri="{FF2B5EF4-FFF2-40B4-BE49-F238E27FC236}">
                <a16:creationId xmlns:a16="http://schemas.microsoft.com/office/drawing/2014/main" id="{A8FF9778-9F93-F65B-9CD3-C9C3DBBCFA5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5456" y="3443844"/>
            <a:ext cx="1688500" cy="975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6741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D47CB2-78CA-4640-97CF-8D8EBAF84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F435192F-9BED-207A-545B-69D8B36155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499" y="997884"/>
            <a:ext cx="2339826" cy="3647704"/>
          </a:xfrm>
        </p:spPr>
        <p:txBody>
          <a:bodyPr/>
          <a:lstStyle/>
          <a:p>
            <a:pPr>
              <a:buFontTx/>
              <a:buChar char="-"/>
            </a:pPr>
            <a:r>
              <a:rPr lang="de-DE" sz="1000" b="1" dirty="0">
                <a:solidFill>
                  <a:srgbClr val="FF0000"/>
                </a:solidFill>
              </a:rPr>
              <a:t>Gesamtkonzept mehrheitlich negativ bewertet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rgbClr val="FF0000"/>
                </a:solidFill>
              </a:rPr>
              <a:t>Bebauung Ettlinger Str. wird kritisch gesehen, Thema Offenheit und Großzügigkeit, Risiko weiterer Bebauung in Folge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rgbClr val="FF0000"/>
                </a:solidFill>
              </a:rPr>
              <a:t>Hotel mehrheitlich abgelehnt</a:t>
            </a:r>
          </a:p>
          <a:p>
            <a:pPr>
              <a:buFontTx/>
              <a:buChar char="-"/>
            </a:pPr>
            <a:endParaRPr lang="de-DE" sz="10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de-DE" sz="1000" b="1" dirty="0">
                <a:solidFill>
                  <a:srgbClr val="FF0000"/>
                </a:solidFill>
              </a:rPr>
              <a:t>&gt; Ablehnung insgesamt, aber: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Mehrere positive Teilaspekte wie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kein Supermarkt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Ausweisung Freizeitfläche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Grünverbindung Kurpark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Punkthäuser als Kompromiss</a:t>
            </a:r>
          </a:p>
          <a:p>
            <a:pPr>
              <a:buFontTx/>
              <a:buChar char="-"/>
            </a:pPr>
            <a:endParaRPr lang="de-DE" sz="10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de-DE" sz="1000" b="1" dirty="0"/>
              <a:t>Die Verteilung roter/grüner Punkte macht deutlich, dass solch ein Konzept für die am Workshop teilgenommene Bürgerschaft in Teilbereichen in Frage kommen. </a:t>
            </a:r>
          </a:p>
          <a:p>
            <a:pPr marL="0" indent="0">
              <a:buNone/>
            </a:pPr>
            <a:r>
              <a:rPr lang="de-DE" sz="1000" b="1" dirty="0"/>
              <a:t>Thema Therme: 2 grüne und 8 rote Punkten, zur Info</a:t>
            </a:r>
            <a:endParaRPr lang="de-DE" sz="10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de-DE" sz="10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de-DE" sz="10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F83BCE8-12CE-AD95-1271-5E959A795E1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de-DE" dirty="0"/>
              <a:t>09.11.2024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3D0CE63-CFDE-94B3-7755-3DD144849FA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1696EC4-B4CF-4701-AD06-A8439D6D8E1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FC552D8-64F3-D3C8-1003-C937798B41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Konzept 04 – Freizeitareal-Wohnen </a:t>
            </a:r>
            <a:r>
              <a:rPr lang="de-DE" dirty="0" err="1"/>
              <a:t>Ettlingerstraße</a:t>
            </a:r>
            <a:r>
              <a:rPr lang="de-DE" dirty="0"/>
              <a:t> - 2021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06767731-FB2F-C49D-5A35-C44D1E88C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Analyse Workshop „Nutzungskonzepte Schweizer Wiese“</a:t>
            </a:r>
          </a:p>
        </p:txBody>
      </p:sp>
      <p:pic>
        <p:nvPicPr>
          <p:cNvPr id="8" name="Grafik 7" descr="Ein Bild, das Text enthält.&#10;&#10;Automatisch generierte Beschreibung">
            <a:extLst>
              <a:ext uri="{FF2B5EF4-FFF2-40B4-BE49-F238E27FC236}">
                <a16:creationId xmlns:a16="http://schemas.microsoft.com/office/drawing/2014/main" id="{6D8AC41E-5179-F395-33E0-D1E45B86EB1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739" y="1365336"/>
            <a:ext cx="4508343" cy="3161515"/>
          </a:xfrm>
          <a:prstGeom prst="rect">
            <a:avLst/>
          </a:prstGeom>
        </p:spPr>
      </p:pic>
      <p:pic>
        <p:nvPicPr>
          <p:cNvPr id="11" name="Grafik 10" descr="Ein Bild, das Text, Handschrift, Schrift, Zahl enthält.&#10;&#10;Automatisch generierte Beschreibung">
            <a:extLst>
              <a:ext uri="{FF2B5EF4-FFF2-40B4-BE49-F238E27FC236}">
                <a16:creationId xmlns:a16="http://schemas.microsoft.com/office/drawing/2014/main" id="{0F2217D0-3464-3FD4-32D0-5941E128466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2161" y="2962405"/>
            <a:ext cx="1596296" cy="1564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1401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470F1D-1DA6-FECF-0E60-A15D36964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04D48715-6A27-767A-B9C8-10C3CA2917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499" y="997884"/>
            <a:ext cx="2339826" cy="3647704"/>
          </a:xfrm>
        </p:spPr>
        <p:txBody>
          <a:bodyPr/>
          <a:lstStyle/>
          <a:p>
            <a:pPr>
              <a:buFontTx/>
              <a:buChar char="-"/>
            </a:pPr>
            <a:r>
              <a:rPr lang="de-DE" sz="1000" b="1" dirty="0">
                <a:solidFill>
                  <a:srgbClr val="FF0000"/>
                </a:solidFill>
              </a:rPr>
              <a:t>Gesamtkonzept negativ bewertet</a:t>
            </a:r>
          </a:p>
          <a:p>
            <a:pPr marL="0" indent="0">
              <a:buNone/>
            </a:pPr>
            <a:endParaRPr lang="de-DE" sz="10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de-DE" sz="1000" b="1" dirty="0">
                <a:solidFill>
                  <a:srgbClr val="FF0000"/>
                </a:solidFill>
              </a:rPr>
              <a:t>&gt; Deutliche Ablehnung insgesamt</a:t>
            </a:r>
          </a:p>
          <a:p>
            <a:pPr marL="0" indent="0">
              <a:buNone/>
            </a:pPr>
            <a:endParaRPr lang="de-DE" sz="1000" b="1" dirty="0">
              <a:solidFill>
                <a:srgbClr val="FF0000"/>
              </a:solidFill>
            </a:endParaRP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Sehr wenige positive Teilaspekte wie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ergänzendes Angebot Freibad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für die Jugend, aber eher symbolhaft dass man hier was tun muss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Punkthäuser als Kompromiss</a:t>
            </a:r>
          </a:p>
          <a:p>
            <a:pPr>
              <a:buFontTx/>
              <a:buChar char="-"/>
            </a:pPr>
            <a:endParaRPr lang="de-DE" sz="10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de-DE" sz="1000" b="1" dirty="0"/>
              <a:t>Die Überzahl roter Punkte macht deutlich, dass solch ein Konzept für die am Workshop teilgenommene Bürgerschaft mehrheitlich nicht mehr in Frage kommt. </a:t>
            </a:r>
          </a:p>
          <a:p>
            <a:pPr marL="0" indent="0">
              <a:buNone/>
            </a:pPr>
            <a:r>
              <a:rPr lang="de-DE" sz="1000" b="1" dirty="0"/>
              <a:t>Thema Therme: 1 grüner und 1 roter Punkt (nicht eindeutig zuzuordnen), zur Info</a:t>
            </a:r>
            <a:endParaRPr lang="de-DE" sz="10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de-DE" sz="10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de-DE" sz="10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ACF34B3-683C-686A-21C7-8391E83D858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de-DE" dirty="0"/>
              <a:t>09.11.2024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2C16399-96F2-8641-7AF1-B2792A6617A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1696EC4-B4CF-4701-AD06-A8439D6D8E1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5B70780-BB04-490D-653C-2717E12FC91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Konzept 05 – </a:t>
            </a:r>
            <a:r>
              <a:rPr lang="de-DE" dirty="0" err="1"/>
              <a:t>Aquapark</a:t>
            </a:r>
            <a:r>
              <a:rPr lang="de-DE" dirty="0"/>
              <a:t> - 2022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A09ADD3D-242D-9A6B-8CED-1B33C264F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Analyse Workshop „Nutzungskonzepte Schweizer Wiese“</a:t>
            </a:r>
          </a:p>
        </p:txBody>
      </p:sp>
      <p:pic>
        <p:nvPicPr>
          <p:cNvPr id="9" name="Grafik 8" descr="Ein Bild, das Karte, Screenshot, Luftfotografie, Text enthält.&#10;&#10;Automatisch generierte Beschreibung">
            <a:extLst>
              <a:ext uri="{FF2B5EF4-FFF2-40B4-BE49-F238E27FC236}">
                <a16:creationId xmlns:a16="http://schemas.microsoft.com/office/drawing/2014/main" id="{AB252C83-AF22-CDF8-286F-B8C5AAD4F43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7303" y="1308127"/>
            <a:ext cx="4614539" cy="3177690"/>
          </a:xfrm>
          <a:prstGeom prst="rect">
            <a:avLst/>
          </a:prstGeom>
        </p:spPr>
      </p:pic>
      <p:pic>
        <p:nvPicPr>
          <p:cNvPr id="12" name="Grafik 11" descr="Ein Bild, das Text, Handschrift, Schrift, Zahl enthält.&#10;&#10;Automatisch generierte Beschreibung">
            <a:extLst>
              <a:ext uri="{FF2B5EF4-FFF2-40B4-BE49-F238E27FC236}">
                <a16:creationId xmlns:a16="http://schemas.microsoft.com/office/drawing/2014/main" id="{23B09340-7538-511E-AC57-AC423A7FFFD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325" y="3844583"/>
            <a:ext cx="1472538" cy="641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4932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272C35-2C0E-03F1-2D55-11008A6A52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982F505E-70F4-9B61-85C7-845F98E48E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499" y="997884"/>
            <a:ext cx="2339826" cy="3647704"/>
          </a:xfrm>
        </p:spPr>
        <p:txBody>
          <a:bodyPr/>
          <a:lstStyle/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Zustand heute positiv bewertet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Blühwiesen-Konzept / “Blühendes Bad Herrenalb“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Potential vorhanden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Örtl. Klimafaktor &gt; Kaltluft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So belassen, kleine (Grün-) Projekte</a:t>
            </a:r>
          </a:p>
          <a:p>
            <a:pPr>
              <a:buFontTx/>
              <a:buChar char="-"/>
            </a:pPr>
            <a:endParaRPr lang="de-DE" sz="1000" b="1" dirty="0">
              <a:solidFill>
                <a:srgbClr val="FF0000"/>
              </a:solidFill>
            </a:endParaRPr>
          </a:p>
          <a:p>
            <a:pPr>
              <a:buFontTx/>
              <a:buChar char="-"/>
            </a:pPr>
            <a:r>
              <a:rPr lang="de-DE" sz="1000" b="1" dirty="0">
                <a:solidFill>
                  <a:srgbClr val="FF0000"/>
                </a:solidFill>
              </a:rPr>
              <a:t>Einige negative Punkte wie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rgbClr val="FF0000"/>
                </a:solidFill>
              </a:rPr>
              <a:t>neue </a:t>
            </a:r>
            <a:r>
              <a:rPr lang="de-DE" sz="1000" b="1" dirty="0" err="1">
                <a:solidFill>
                  <a:srgbClr val="FF0000"/>
                </a:solidFill>
              </a:rPr>
              <a:t>Celenusklinik</a:t>
            </a:r>
            <a:r>
              <a:rPr lang="de-DE" sz="1000" b="1" dirty="0">
                <a:solidFill>
                  <a:srgbClr val="FF0000"/>
                </a:solidFill>
              </a:rPr>
              <a:t> auf der SW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rgbClr val="FF0000"/>
                </a:solidFill>
              </a:rPr>
              <a:t>Leerstand </a:t>
            </a:r>
            <a:r>
              <a:rPr lang="de-DE" sz="1000" b="1" dirty="0" err="1">
                <a:solidFill>
                  <a:srgbClr val="FF0000"/>
                </a:solidFill>
              </a:rPr>
              <a:t>Celenusklinik</a:t>
            </a:r>
            <a:r>
              <a:rPr lang="de-DE" sz="1000" b="1" dirty="0">
                <a:solidFill>
                  <a:srgbClr val="FF0000"/>
                </a:solidFill>
              </a:rPr>
              <a:t> </a:t>
            </a:r>
            <a:r>
              <a:rPr lang="de-DE" sz="1000" b="1" dirty="0" err="1">
                <a:solidFill>
                  <a:srgbClr val="FF0000"/>
                </a:solidFill>
              </a:rPr>
              <a:t>Ettl.Str</a:t>
            </a:r>
            <a:r>
              <a:rPr lang="de-DE" sz="1000" b="1" dirty="0">
                <a:solidFill>
                  <a:srgbClr val="FF0000"/>
                </a:solidFill>
              </a:rPr>
              <a:t>.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rgbClr val="FF0000"/>
                </a:solidFill>
              </a:rPr>
              <a:t>Ist-Zustand Therme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rgbClr val="FF0000"/>
                </a:solidFill>
              </a:rPr>
              <a:t>Tennisplätze (wenige Punkte)</a:t>
            </a:r>
          </a:p>
          <a:p>
            <a:pPr>
              <a:buFontTx/>
              <a:buChar char="-"/>
            </a:pPr>
            <a:endParaRPr lang="de-DE" sz="10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de-DE" sz="1000" b="1" dirty="0">
                <a:solidFill>
                  <a:srgbClr val="009682"/>
                </a:solidFill>
              </a:rPr>
              <a:t>&gt; Deutliche Zustimmung</a:t>
            </a:r>
          </a:p>
          <a:p>
            <a:pPr marL="0" indent="0">
              <a:buNone/>
            </a:pPr>
            <a:endParaRPr lang="de-DE" sz="10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de-DE" sz="1000" b="1" dirty="0"/>
              <a:t>Die Überzahl grünen Punkte macht deutlich, dass die Bürgerschaft ein Freihalten der SW möchte. </a:t>
            </a:r>
          </a:p>
          <a:p>
            <a:pPr marL="0" indent="0">
              <a:buNone/>
            </a:pPr>
            <a:r>
              <a:rPr lang="de-DE" sz="1000" b="1" dirty="0"/>
              <a:t>Thema Therme: 24 grüne und 19 rote Punkten, zur Info</a:t>
            </a:r>
            <a:endParaRPr lang="de-DE" sz="10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de-DE" sz="10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F3F72E1-4FAB-8DB2-ECC8-ECA650F64D7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de-DE" dirty="0"/>
              <a:t>09.11.2024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91B5F60-DD24-A2BB-19C7-C5E29C93682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1696EC4-B4CF-4701-AD06-A8439D6D8E1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C56CBD6-119B-3B04-A8B8-61CF6717099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Konzept 0 – Zustand 2024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BED0EA41-2264-422A-5570-FD2F17DAB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Analyse Workshop „Nutzungskonzepte Schweizer Wiese“</a:t>
            </a:r>
          </a:p>
        </p:txBody>
      </p:sp>
      <p:pic>
        <p:nvPicPr>
          <p:cNvPr id="8" name="Grafik 7" descr="Ein Bild, das Text, Karte enthält.&#10;&#10;Automatisch generierte Beschreibung">
            <a:extLst>
              <a:ext uri="{FF2B5EF4-FFF2-40B4-BE49-F238E27FC236}">
                <a16:creationId xmlns:a16="http://schemas.microsoft.com/office/drawing/2014/main" id="{C62950E1-59A0-AAB0-5ECF-B910234CFAC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5434" y="1154926"/>
            <a:ext cx="4492218" cy="3325144"/>
          </a:xfrm>
          <a:prstGeom prst="rect">
            <a:avLst/>
          </a:prstGeom>
        </p:spPr>
      </p:pic>
      <p:pic>
        <p:nvPicPr>
          <p:cNvPr id="11" name="Grafik 10" descr="Ein Bild, das Text, Handschrift, Schrift, Zahl enthält.&#10;&#10;Automatisch generierte Beschreibung">
            <a:extLst>
              <a:ext uri="{FF2B5EF4-FFF2-40B4-BE49-F238E27FC236}">
                <a16:creationId xmlns:a16="http://schemas.microsoft.com/office/drawing/2014/main" id="{4FA64D19-407D-87E0-D065-0BED6C17855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325" y="2834710"/>
            <a:ext cx="1654787" cy="164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5630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ADCDE2-99A1-5561-4D15-1ABDB57E0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07BA87F8-B3A6-FEF9-B9E4-35FF85931A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9184" y="888232"/>
            <a:ext cx="3018495" cy="3808974"/>
          </a:xfrm>
        </p:spPr>
        <p:txBody>
          <a:bodyPr/>
          <a:lstStyle/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Essbarer Wildpflanzenpark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Matschspielplatz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Hundefreilauf-Platz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Gesundheitshotel neben Therme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Einbeziehung Alb in Außensaunabereich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Trainingsgeräte </a:t>
            </a:r>
            <a:r>
              <a:rPr lang="de-DE" sz="1000" b="1" dirty="0" err="1">
                <a:solidFill>
                  <a:schemeClr val="tx2"/>
                </a:solidFill>
              </a:rPr>
              <a:t>Erwachs</a:t>
            </a:r>
            <a:r>
              <a:rPr lang="de-DE" sz="1000" b="1" dirty="0">
                <a:solidFill>
                  <a:schemeClr val="tx2"/>
                </a:solidFill>
              </a:rPr>
              <a:t>./Jugend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Naturareal (nicht überbauen)</a:t>
            </a:r>
          </a:p>
          <a:p>
            <a:pPr>
              <a:buFontTx/>
              <a:buChar char="-"/>
            </a:pPr>
            <a:r>
              <a:rPr lang="de-DE" sz="1000" b="1" dirty="0" err="1">
                <a:solidFill>
                  <a:schemeClr val="tx2"/>
                </a:solidFill>
              </a:rPr>
              <a:t>Alleinstellunsgmerkmal</a:t>
            </a:r>
            <a:r>
              <a:rPr lang="de-DE" sz="1000" b="1" dirty="0">
                <a:solidFill>
                  <a:schemeClr val="tx2"/>
                </a:solidFill>
              </a:rPr>
              <a:t>, Frischluft, Spazierareal Ältere, Spielwiese Kinder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Minigolf (2x, bei Schotterfläche))</a:t>
            </a:r>
          </a:p>
          <a:p>
            <a:pPr>
              <a:buFontTx/>
              <a:buChar char="-"/>
            </a:pPr>
            <a:r>
              <a:rPr lang="de-DE" sz="1000" b="1" dirty="0" err="1">
                <a:solidFill>
                  <a:schemeClr val="tx2"/>
                </a:solidFill>
              </a:rPr>
              <a:t>Celenusklinik</a:t>
            </a:r>
            <a:r>
              <a:rPr lang="de-DE" sz="1000" b="1" dirty="0">
                <a:solidFill>
                  <a:schemeClr val="tx2"/>
                </a:solidFill>
              </a:rPr>
              <a:t> </a:t>
            </a:r>
            <a:r>
              <a:rPr lang="de-DE" sz="1000" b="1" dirty="0" err="1">
                <a:solidFill>
                  <a:schemeClr val="tx2"/>
                </a:solidFill>
              </a:rPr>
              <a:t>Ettl.Str</a:t>
            </a:r>
            <a:r>
              <a:rPr lang="de-DE" sz="1000" b="1" dirty="0">
                <a:solidFill>
                  <a:schemeClr val="tx2"/>
                </a:solidFill>
              </a:rPr>
              <a:t>. sanieren (Altlasten allgemein)</a:t>
            </a:r>
          </a:p>
          <a:p>
            <a:pPr>
              <a:buFontTx/>
              <a:buChar char="-"/>
            </a:pPr>
            <a:r>
              <a:rPr lang="de-DE" sz="1000" b="1" dirty="0" err="1">
                <a:solidFill>
                  <a:schemeClr val="tx2"/>
                </a:solidFill>
              </a:rPr>
              <a:t>Celenusklinik</a:t>
            </a:r>
            <a:r>
              <a:rPr lang="de-DE" sz="1000" b="1" dirty="0">
                <a:solidFill>
                  <a:schemeClr val="tx2"/>
                </a:solidFill>
              </a:rPr>
              <a:t> </a:t>
            </a:r>
            <a:r>
              <a:rPr lang="de-DE" sz="1000" b="1" dirty="0" err="1">
                <a:solidFill>
                  <a:schemeClr val="tx2"/>
                </a:solidFill>
              </a:rPr>
              <a:t>Ettl.Str</a:t>
            </a:r>
            <a:r>
              <a:rPr lang="de-DE" sz="1000" b="1" dirty="0">
                <a:solidFill>
                  <a:schemeClr val="tx2"/>
                </a:solidFill>
              </a:rPr>
              <a:t>. als </a:t>
            </a:r>
            <a:r>
              <a:rPr lang="de-DE" sz="1000" b="1" dirty="0" err="1">
                <a:solidFill>
                  <a:schemeClr val="tx2"/>
                </a:solidFill>
              </a:rPr>
              <a:t>Wohnunsgbau</a:t>
            </a:r>
            <a:r>
              <a:rPr lang="de-DE" sz="1000" b="1" dirty="0">
                <a:solidFill>
                  <a:schemeClr val="tx2"/>
                </a:solidFill>
              </a:rPr>
              <a:t> für Senioren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Mehr Laternen/Beleuchtung</a:t>
            </a:r>
          </a:p>
          <a:p>
            <a:pPr marL="203652" marR="0" lvl="0" indent="-203652" algn="l" defTabSz="685983" rtl="0" eaLnBrk="1" fontAlgn="auto" latinLnBrk="0" hangingPunct="1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Tx/>
              <a:buSzPct val="88000"/>
              <a:buFontTx/>
              <a:buChar char="-"/>
              <a:tabLst/>
              <a:defRPr/>
            </a:pPr>
            <a:r>
              <a:rPr lang="de-DE" sz="1000" b="1" dirty="0">
                <a:solidFill>
                  <a:srgbClr val="FF0000"/>
                </a:solidFill>
                <a:latin typeface="Arial" panose="020B0604020202020204"/>
              </a:rPr>
              <a:t>Therme nicht weiter ausbauen, Nutzung für Sportgelände</a:t>
            </a:r>
            <a:endParaRPr kumimoji="0" lang="de-DE" sz="1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03652" marR="0" lvl="0" indent="-203652" algn="l" defTabSz="685983" rtl="0" eaLnBrk="1" fontAlgn="auto" latinLnBrk="0" hangingPunct="1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Tx/>
              <a:buSzPct val="88000"/>
              <a:buFontTx/>
              <a:buChar char="-"/>
              <a:tabLst/>
              <a:defRPr/>
            </a:pPr>
            <a:r>
              <a:rPr lang="de-DE" sz="1000" b="1" dirty="0">
                <a:solidFill>
                  <a:srgbClr val="FF0000"/>
                </a:solidFill>
                <a:latin typeface="Arial" panose="020B0604020202020204"/>
              </a:rPr>
              <a:t>Keine Wohngebäude an </a:t>
            </a:r>
            <a:r>
              <a:rPr lang="de-DE" sz="1000" b="1" dirty="0" err="1">
                <a:solidFill>
                  <a:srgbClr val="FF0000"/>
                </a:solidFill>
                <a:latin typeface="Arial" panose="020B0604020202020204"/>
              </a:rPr>
              <a:t>Ettl.Str</a:t>
            </a:r>
            <a:r>
              <a:rPr lang="de-DE" sz="1000" b="1" dirty="0">
                <a:solidFill>
                  <a:srgbClr val="FF0000"/>
                </a:solidFill>
                <a:latin typeface="Arial" panose="020B0604020202020204"/>
              </a:rPr>
              <a:t>.</a:t>
            </a:r>
            <a:endParaRPr kumimoji="0" lang="de-DE" sz="1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03652" marR="0" lvl="0" indent="-203652" algn="l" defTabSz="685983" rtl="0" eaLnBrk="1" fontAlgn="auto" latinLnBrk="0" hangingPunct="1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Tx/>
              <a:buSzPct val="88000"/>
              <a:buFontTx/>
              <a:buChar char="-"/>
              <a:tabLst/>
              <a:defRPr/>
            </a:pPr>
            <a:r>
              <a:rPr lang="de-DE" sz="1000" b="1" dirty="0">
                <a:solidFill>
                  <a:srgbClr val="FF0000"/>
                </a:solidFill>
                <a:latin typeface="Arial" panose="020B0604020202020204"/>
              </a:rPr>
              <a:t>Wohngebäude Ettl-Str. wären Störfaktor, auch klimatisch</a:t>
            </a:r>
            <a:endParaRPr kumimoji="0" lang="de-DE" sz="1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03652" marR="0" lvl="0" indent="-203652" algn="l" defTabSz="685983" rtl="0" eaLnBrk="1" fontAlgn="auto" latinLnBrk="0" hangingPunct="1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Tx/>
              <a:buSzPct val="88000"/>
              <a:buFontTx/>
              <a:buChar char="-"/>
              <a:tabLst/>
              <a:defRPr/>
            </a:pPr>
            <a:r>
              <a:rPr kumimoji="0" lang="de-DE" sz="1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Tennisplätze (wenige Punkt</a:t>
            </a:r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9426A5F-979C-D3E1-CCDD-1D582F97802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de-DE" dirty="0"/>
              <a:t>09.11.2024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0AB5752-11F5-ABB2-3D93-81EF9108A49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1696EC4-B4CF-4701-AD06-A8439D6D8E12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F28D095-DFA8-0AE2-2B42-A9CDF4DF8C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Ideenspeicher Bürgerschaft – Plakat 01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237EC677-5B9D-6872-D03F-2B91B313B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Analyse Workshop „Nutzungskonzepte Schweizer Wiese“</a:t>
            </a:r>
          </a:p>
        </p:txBody>
      </p:sp>
      <p:pic>
        <p:nvPicPr>
          <p:cNvPr id="9" name="Grafik 8" descr="Ein Bild, das Text, Karte, Screenshot enthält.&#10;&#10;Automatisch generierte Beschreibung">
            <a:extLst>
              <a:ext uri="{FF2B5EF4-FFF2-40B4-BE49-F238E27FC236}">
                <a16:creationId xmlns:a16="http://schemas.microsoft.com/office/drawing/2014/main" id="{A0384C96-A762-B804-C436-F49FA8C4EC9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948" y="1087714"/>
            <a:ext cx="5457755" cy="3531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6783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14D02-A4D8-FA07-4EEC-FA1A013AE8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DDBD41A2-37AC-8F68-7930-1A7386B84F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9184" y="1030362"/>
            <a:ext cx="2850524" cy="3666844"/>
          </a:xfrm>
        </p:spPr>
        <p:txBody>
          <a:bodyPr/>
          <a:lstStyle/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Pflegeheim an Bahnhofsstr.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Wohnen im Alter Ecke Ettl.-/</a:t>
            </a:r>
            <a:r>
              <a:rPr lang="de-DE" sz="1000" b="1" dirty="0" err="1">
                <a:solidFill>
                  <a:schemeClr val="tx2"/>
                </a:solidFill>
              </a:rPr>
              <a:t>Bahnh</a:t>
            </a:r>
            <a:r>
              <a:rPr lang="de-DE" sz="1000" b="1" dirty="0">
                <a:solidFill>
                  <a:schemeClr val="tx2"/>
                </a:solidFill>
              </a:rPr>
              <a:t>.-Str.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Minigolf (2x, </a:t>
            </a:r>
            <a:r>
              <a:rPr lang="de-DE" sz="1000" b="1" dirty="0" err="1">
                <a:solidFill>
                  <a:schemeClr val="tx2"/>
                </a:solidFill>
              </a:rPr>
              <a:t>Schotterfl</a:t>
            </a:r>
            <a:r>
              <a:rPr lang="de-DE" sz="1000" b="1" dirty="0">
                <a:solidFill>
                  <a:schemeClr val="tx2"/>
                </a:solidFill>
              </a:rPr>
              <a:t>./Tennisplätze)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Waldmuseum statt Therme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Boulderhalle statt Therme (2x, ( mit </a:t>
            </a:r>
            <a:r>
              <a:rPr lang="de-DE" sz="1000" b="1" dirty="0" err="1">
                <a:solidFill>
                  <a:schemeClr val="tx2"/>
                </a:solidFill>
              </a:rPr>
              <a:t>Zustimmungspin</a:t>
            </a:r>
            <a:r>
              <a:rPr lang="de-DE" sz="1000" b="1" dirty="0">
                <a:solidFill>
                  <a:schemeClr val="tx2"/>
                </a:solidFill>
              </a:rPr>
              <a:t>)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Biotop (à la Berthold ?)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Sporthalle neben Tennisplatz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Beach-Volleyballplatz</a:t>
            </a:r>
          </a:p>
          <a:p>
            <a:pPr>
              <a:buFontTx/>
              <a:buChar char="-"/>
            </a:pPr>
            <a:endParaRPr lang="de-DE" sz="1000" b="1" dirty="0">
              <a:solidFill>
                <a:schemeClr val="tx2"/>
              </a:solidFill>
            </a:endParaRPr>
          </a:p>
          <a:p>
            <a:pPr marL="203652" marR="0" lvl="0" indent="-203652" algn="l" defTabSz="685983" rtl="0" eaLnBrk="1" fontAlgn="auto" latinLnBrk="0" hangingPunct="1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Tx/>
              <a:buSzPct val="88000"/>
              <a:buFontTx/>
              <a:buChar char="-"/>
              <a:tabLst/>
              <a:defRPr/>
            </a:pPr>
            <a:r>
              <a:rPr lang="de-DE" sz="1000" b="1" dirty="0">
                <a:solidFill>
                  <a:srgbClr val="FF0000"/>
                </a:solidFill>
                <a:latin typeface="Arial" panose="020B0604020202020204"/>
              </a:rPr>
              <a:t>Keine Kritikpunkte</a:t>
            </a:r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279FB0D-EEFE-0A75-6A5C-9FFD76C21AA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de-DE" dirty="0"/>
              <a:t>09.11.2024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3E1FF2D-9806-BF0D-0FED-92C554857F6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1696EC4-B4CF-4701-AD06-A8439D6D8E12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B1F5D64-6E8D-F6A5-F88A-0A54C1E104F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Ideenspeicher Bürgerschaft – Plakat 02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4A10A437-7BC6-F822-32A7-F30A32D2A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Analyse Workshop „Nutzungskonzepte Schweizer Wiese“</a:t>
            </a:r>
          </a:p>
        </p:txBody>
      </p:sp>
      <p:pic>
        <p:nvPicPr>
          <p:cNvPr id="8" name="Grafik 7" descr="Ein Bild, das Text, Karte, Screenshot enthält.&#10;&#10;Automatisch generierte Beschreibung">
            <a:extLst>
              <a:ext uri="{FF2B5EF4-FFF2-40B4-BE49-F238E27FC236}">
                <a16:creationId xmlns:a16="http://schemas.microsoft.com/office/drawing/2014/main" id="{C539193C-DE5F-AA62-82F7-7254AB780D6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6508" y="1030362"/>
            <a:ext cx="5253353" cy="3615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0447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A98340-6B86-38A9-AEBC-902D50C253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3E7F7447-8D64-BF90-0946-F5AC16A6A3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9184" y="1030362"/>
            <a:ext cx="3018495" cy="3666844"/>
          </a:xfrm>
        </p:spPr>
        <p:txBody>
          <a:bodyPr/>
          <a:lstStyle/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Minigolf mit Biergarten (2x (</a:t>
            </a:r>
            <a:r>
              <a:rPr lang="de-DE" sz="1000" b="1" dirty="0" err="1">
                <a:solidFill>
                  <a:schemeClr val="tx2"/>
                </a:solidFill>
              </a:rPr>
              <a:t>Zustimmungspin</a:t>
            </a:r>
            <a:r>
              <a:rPr lang="de-DE" sz="1000" b="1" dirty="0">
                <a:solidFill>
                  <a:schemeClr val="tx2"/>
                </a:solidFill>
              </a:rPr>
              <a:t>), konkreter Investor mit Finanzplan, separate DIN A4 Blätter)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Basketball-Platz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Bolzplatz mit Jugendbox</a:t>
            </a:r>
          </a:p>
          <a:p>
            <a:pPr>
              <a:buFontTx/>
              <a:buChar char="-"/>
            </a:pPr>
            <a:r>
              <a:rPr lang="de-DE" sz="1000" b="1" dirty="0" err="1">
                <a:solidFill>
                  <a:schemeClr val="tx2"/>
                </a:solidFill>
              </a:rPr>
              <a:t>Fitnessparcour</a:t>
            </a:r>
            <a:endParaRPr lang="de-DE" sz="1000" b="1" dirty="0">
              <a:solidFill>
                <a:schemeClr val="tx2"/>
              </a:solidFill>
            </a:endParaRP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Boulderhalle statt Therme (2x, </a:t>
            </a:r>
            <a:r>
              <a:rPr lang="de-DE" sz="1000" b="1" dirty="0" err="1">
                <a:solidFill>
                  <a:schemeClr val="tx2"/>
                </a:solidFill>
              </a:rPr>
              <a:t>Zustimmungspin</a:t>
            </a:r>
            <a:r>
              <a:rPr lang="de-DE" sz="1000" b="1" dirty="0">
                <a:solidFill>
                  <a:schemeClr val="tx2"/>
                </a:solidFill>
              </a:rPr>
              <a:t>)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Renaturierung Dobelbach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Biotoperweiterung an neuer </a:t>
            </a:r>
            <a:r>
              <a:rPr lang="de-DE" sz="1000" b="1" dirty="0" err="1">
                <a:solidFill>
                  <a:schemeClr val="tx2"/>
                </a:solidFill>
              </a:rPr>
              <a:t>Celenusklinik</a:t>
            </a:r>
            <a:endParaRPr lang="de-DE" sz="1000" b="1" dirty="0">
              <a:solidFill>
                <a:schemeClr val="tx2"/>
              </a:solidFill>
            </a:endParaRPr>
          </a:p>
          <a:p>
            <a:pPr>
              <a:buFontTx/>
              <a:buChar char="-"/>
            </a:pPr>
            <a:endParaRPr lang="de-DE" sz="1000" b="1" dirty="0">
              <a:solidFill>
                <a:schemeClr val="tx2"/>
              </a:solidFill>
            </a:endParaRPr>
          </a:p>
          <a:p>
            <a:pPr marL="203652" marR="0" lvl="0" indent="-203652" algn="l" defTabSz="685983" rtl="0" eaLnBrk="1" fontAlgn="auto" latinLnBrk="0" hangingPunct="1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Tx/>
              <a:buSzPct val="88000"/>
              <a:buFontTx/>
              <a:buChar char="-"/>
              <a:tabLst/>
              <a:defRPr/>
            </a:pPr>
            <a:r>
              <a:rPr lang="de-DE" sz="1000" b="1" dirty="0">
                <a:solidFill>
                  <a:srgbClr val="FF0000"/>
                </a:solidFill>
                <a:latin typeface="Arial" panose="020B0604020202020204"/>
              </a:rPr>
              <a:t>Keine Bebauung der Schweizer Wiese, Erhalt als Naturareal</a:t>
            </a:r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FA9A683-BC7B-A98E-451F-E3AC38F2A9C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de-DE" dirty="0"/>
              <a:t>09.11.2024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D1342E8-EDB7-0C40-E2D5-164DC5BDC4D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1696EC4-B4CF-4701-AD06-A8439D6D8E12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6BF97F5-9358-D585-1B86-8E6A7FB12E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Ideenspeicher Bürgerschaft – Plakat 03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35FBCFE8-3715-D6EB-7941-F33C39E87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Analyse Workshop „Nutzungskonzepte Schweizer Wiese“</a:t>
            </a:r>
          </a:p>
        </p:txBody>
      </p:sp>
      <p:pic>
        <p:nvPicPr>
          <p:cNvPr id="9" name="Grafik 8" descr="Ein Bild, das Text, Karte enthält.&#10;&#10;Automatisch generierte Beschreibung">
            <a:extLst>
              <a:ext uri="{FF2B5EF4-FFF2-40B4-BE49-F238E27FC236}">
                <a16:creationId xmlns:a16="http://schemas.microsoft.com/office/drawing/2014/main" id="{B7BDECD8-5C67-9401-BEC4-B9AB6411295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1009834"/>
            <a:ext cx="5374365" cy="3635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2005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6CB8A9-DC9A-4AED-C609-679E3D80E5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0011063C-B6AB-240A-4A2D-79392200C1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9184" y="1030362"/>
            <a:ext cx="3018495" cy="3666844"/>
          </a:xfrm>
        </p:spPr>
        <p:txBody>
          <a:bodyPr/>
          <a:lstStyle/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Skater-Platz</a:t>
            </a:r>
          </a:p>
          <a:p>
            <a:pPr>
              <a:buFontTx/>
              <a:buChar char="-"/>
            </a:pPr>
            <a:r>
              <a:rPr lang="de-DE" sz="1000" b="1" dirty="0" err="1">
                <a:solidFill>
                  <a:schemeClr val="tx2"/>
                </a:solidFill>
              </a:rPr>
              <a:t>Barfusspfad</a:t>
            </a:r>
            <a:r>
              <a:rPr lang="de-DE" sz="1000" b="1" dirty="0">
                <a:solidFill>
                  <a:schemeClr val="tx2"/>
                </a:solidFill>
              </a:rPr>
              <a:t> (2x)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Trimm-Dich-Pfad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Veranstaltungsfläche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Krokodilfarm statt Therme (Alleinstellungsmerkmal)</a:t>
            </a:r>
          </a:p>
          <a:p>
            <a:pPr>
              <a:buFontTx/>
              <a:buChar char="-"/>
            </a:pPr>
            <a:r>
              <a:rPr lang="de-DE" sz="1000" b="1" dirty="0" err="1">
                <a:solidFill>
                  <a:schemeClr val="tx2"/>
                </a:solidFill>
              </a:rPr>
              <a:t>Celenusklinik</a:t>
            </a:r>
            <a:r>
              <a:rPr lang="de-DE" sz="1000" b="1" dirty="0">
                <a:solidFill>
                  <a:schemeClr val="tx2"/>
                </a:solidFill>
              </a:rPr>
              <a:t> </a:t>
            </a:r>
            <a:r>
              <a:rPr lang="de-DE" sz="1000" b="1" dirty="0" err="1">
                <a:solidFill>
                  <a:schemeClr val="tx2"/>
                </a:solidFill>
              </a:rPr>
              <a:t>Ettl.Str</a:t>
            </a:r>
            <a:r>
              <a:rPr lang="de-DE" sz="1000" b="1" dirty="0">
                <a:solidFill>
                  <a:schemeClr val="tx2"/>
                </a:solidFill>
              </a:rPr>
              <a:t>. als Ärztehaus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Minigolf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Hütte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Atmosphäre Gartenschau (?)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Highlight-Geschäft 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Labyrinth 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Offener Bogenschießplatz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Naturareal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Rollski-Inlineskating und Laserbiathlon-Piste (drei separate DIN A4 Blätter)</a:t>
            </a:r>
          </a:p>
          <a:p>
            <a:pPr>
              <a:buFontTx/>
              <a:buChar char="-"/>
            </a:pPr>
            <a:endParaRPr lang="de-DE" sz="1000" b="1" dirty="0">
              <a:solidFill>
                <a:schemeClr val="tx2"/>
              </a:solidFill>
            </a:endParaRPr>
          </a:p>
          <a:p>
            <a:pPr marL="203652" marR="0" lvl="0" indent="-203652" algn="l" defTabSz="685983" rtl="0" eaLnBrk="1" fontAlgn="auto" latinLnBrk="0" hangingPunct="1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Tx/>
              <a:buSzPct val="88000"/>
              <a:buFontTx/>
              <a:buChar char="-"/>
              <a:tabLst/>
              <a:defRPr/>
            </a:pPr>
            <a:r>
              <a:rPr lang="de-DE" sz="1000" b="1" dirty="0">
                <a:solidFill>
                  <a:srgbClr val="FF0000"/>
                </a:solidFill>
                <a:latin typeface="Arial" panose="020B0604020202020204"/>
              </a:rPr>
              <a:t>Keine Überfrachtung der Schweizer Wiese, Erhalt als Naturareal</a:t>
            </a:r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4495D06-6EFD-D589-C270-663C350E51B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de-DE" dirty="0"/>
              <a:t>09.11.2024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EFE3FAB-7F16-A619-89D8-1E58C58C903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1696EC4-B4CF-4701-AD06-A8439D6D8E12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1B426D5-A55E-C5AF-D84B-EB9B1F3C976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Ideenspeicher Bürgerschaft – Plakat 04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5A754E61-D07A-32C0-339E-45BD0727A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Analyse Workshop „Nutzungskonzepte Schweizer Wiese“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988EB926-2E12-619C-0C84-C03EFBF2B78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6508" y="1030361"/>
            <a:ext cx="5203096" cy="3666845"/>
          </a:xfrm>
          <a:prstGeom prst="rect">
            <a:avLst/>
          </a:prstGeom>
        </p:spPr>
      </p:pic>
      <p:pic>
        <p:nvPicPr>
          <p:cNvPr id="11" name="Grafik 10" descr="Ein Bild, das Text, Screenshot, Brief enthält.&#10;&#10;Automatisch generierte Beschreibung">
            <a:extLst>
              <a:ext uri="{FF2B5EF4-FFF2-40B4-BE49-F238E27FC236}">
                <a16:creationId xmlns:a16="http://schemas.microsoft.com/office/drawing/2014/main" id="{BF6B9207-5CEA-2B91-34BA-A19BF719ACA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3580" y="1482968"/>
            <a:ext cx="1172443" cy="1727811"/>
          </a:xfrm>
          <a:prstGeom prst="rect">
            <a:avLst/>
          </a:prstGeom>
        </p:spPr>
      </p:pic>
      <p:pic>
        <p:nvPicPr>
          <p:cNvPr id="13" name="Grafik 12" descr="Ein Bild, das Karte, Text, Atlas enthält.&#10;&#10;Automatisch generierte Beschreibung">
            <a:extLst>
              <a:ext uri="{FF2B5EF4-FFF2-40B4-BE49-F238E27FC236}">
                <a16:creationId xmlns:a16="http://schemas.microsoft.com/office/drawing/2014/main" id="{0B68DA40-1B98-2D61-5373-1408AFDDB73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123" y="3124198"/>
            <a:ext cx="1165900" cy="1565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2754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31AA4F-7AFD-A1C0-0D90-88D8F949C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ED1FFF89-AA41-1C39-6443-781427CD16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9184" y="1030362"/>
            <a:ext cx="3491581" cy="3666844"/>
          </a:xfrm>
        </p:spPr>
        <p:txBody>
          <a:bodyPr/>
          <a:lstStyle/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Minigolf (Schotterfläche)</a:t>
            </a:r>
          </a:p>
          <a:p>
            <a:pPr>
              <a:buFontTx/>
              <a:buChar char="-"/>
            </a:pPr>
            <a:r>
              <a:rPr lang="de-DE" sz="1000" b="1" dirty="0" err="1">
                <a:solidFill>
                  <a:schemeClr val="tx2"/>
                </a:solidFill>
              </a:rPr>
              <a:t>Kettenkarussel</a:t>
            </a:r>
            <a:r>
              <a:rPr lang="de-DE" sz="1000" b="1" dirty="0">
                <a:solidFill>
                  <a:schemeClr val="tx2"/>
                </a:solidFill>
              </a:rPr>
              <a:t> (am Spielplatz)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Seilbahn auf dem Spielplatz</a:t>
            </a:r>
          </a:p>
          <a:p>
            <a:pPr>
              <a:buFontTx/>
              <a:buChar char="-"/>
            </a:pPr>
            <a:r>
              <a:rPr lang="de-DE" sz="1000" b="1" dirty="0" err="1">
                <a:solidFill>
                  <a:schemeClr val="tx2"/>
                </a:solidFill>
              </a:rPr>
              <a:t>Celenusklinik</a:t>
            </a:r>
            <a:r>
              <a:rPr lang="de-DE" sz="1000" b="1" dirty="0">
                <a:solidFill>
                  <a:schemeClr val="tx2"/>
                </a:solidFill>
              </a:rPr>
              <a:t> </a:t>
            </a:r>
            <a:r>
              <a:rPr lang="de-DE" sz="1000" b="1" dirty="0" err="1">
                <a:solidFill>
                  <a:schemeClr val="tx2"/>
                </a:solidFill>
              </a:rPr>
              <a:t>Ettl.Str</a:t>
            </a:r>
            <a:r>
              <a:rPr lang="de-DE" sz="1000" b="1" dirty="0">
                <a:solidFill>
                  <a:schemeClr val="tx2"/>
                </a:solidFill>
              </a:rPr>
              <a:t>. abreißen und Baumarkt an der Stelle bauen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Open-Air-Kino, Rockfestival- und Sportveranstaltung., Modell Baiersbronn&gt;</a:t>
            </a:r>
            <a:r>
              <a:rPr lang="de-DE" sz="1000" b="1" dirty="0" err="1">
                <a:solidFill>
                  <a:schemeClr val="tx2"/>
                </a:solidFill>
              </a:rPr>
              <a:t>NeueWelle</a:t>
            </a:r>
            <a:r>
              <a:rPr lang="de-DE" sz="1000" b="1" dirty="0">
                <a:solidFill>
                  <a:schemeClr val="tx2"/>
                </a:solidFill>
              </a:rPr>
              <a:t>/</a:t>
            </a:r>
            <a:r>
              <a:rPr lang="de-DE" sz="1000" b="1" dirty="0" err="1">
                <a:solidFill>
                  <a:schemeClr val="tx2"/>
                </a:solidFill>
              </a:rPr>
              <a:t>RadioRegenbogen</a:t>
            </a:r>
            <a:r>
              <a:rPr lang="de-DE" sz="1000" b="1" dirty="0">
                <a:solidFill>
                  <a:schemeClr val="tx2"/>
                </a:solidFill>
              </a:rPr>
              <a:t>, Disco- und Klassik-Open-Air, SW = gute Veranstaltungsfläche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Gastronomie bei der Therme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Bei den Tennisplätzen: Kleines Kiosk (</a:t>
            </a:r>
            <a:r>
              <a:rPr lang="de-DE" sz="1000" b="1" dirty="0" err="1">
                <a:solidFill>
                  <a:schemeClr val="tx2"/>
                </a:solidFill>
              </a:rPr>
              <a:t>i.d</a:t>
            </a:r>
            <a:r>
              <a:rPr lang="de-DE" sz="1000" b="1" dirty="0">
                <a:solidFill>
                  <a:schemeClr val="tx2"/>
                </a:solidFill>
              </a:rPr>
              <a:t>. Art Milchpilz/Wangen im Allgäu), Outdoorfitness-Park, Basketball-Platz, Weinbar mit kleinen Snacks und Liegestühle, Vereins-Veranstaltungsfläche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Badesee, im Winter Eislauffläche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Mehr Wegebeleuchtung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Sterneschauen (Keine Beleuchtung/</a:t>
            </a:r>
            <a:r>
              <a:rPr lang="de-DE" sz="1000" b="1" dirty="0" err="1">
                <a:solidFill>
                  <a:schemeClr val="tx2"/>
                </a:solidFill>
              </a:rPr>
              <a:t>lichtverschmutzung</a:t>
            </a:r>
            <a:r>
              <a:rPr lang="de-DE" sz="1000" b="1" dirty="0">
                <a:solidFill>
                  <a:schemeClr val="tx2"/>
                </a:solidFill>
              </a:rPr>
              <a:t>)</a:t>
            </a:r>
          </a:p>
          <a:p>
            <a:pPr>
              <a:buFontTx/>
              <a:buChar char="-"/>
            </a:pPr>
            <a:endParaRPr lang="de-DE" sz="1000" b="1" dirty="0">
              <a:solidFill>
                <a:schemeClr val="tx2"/>
              </a:solidFill>
            </a:endParaRPr>
          </a:p>
          <a:p>
            <a:pPr marL="203652" marR="0" lvl="0" indent="-203652" algn="l" defTabSz="685983" rtl="0" eaLnBrk="1" fontAlgn="auto" latinLnBrk="0" hangingPunct="1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Tx/>
              <a:buSzPct val="88000"/>
              <a:buFontTx/>
              <a:buChar char="-"/>
              <a:tabLst/>
              <a:defRPr/>
            </a:pPr>
            <a:r>
              <a:rPr lang="de-DE" sz="1000" b="1" dirty="0">
                <a:solidFill>
                  <a:srgbClr val="FF0000"/>
                </a:solidFill>
                <a:latin typeface="Arial" panose="020B0604020202020204"/>
              </a:rPr>
              <a:t>SW nicht überfrachten, soll hauptsächlich Naturareal sein</a:t>
            </a:r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3D466F2-4CC6-26E1-A117-C758701002D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de-DE" dirty="0"/>
              <a:t>09.11.2024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969882F-ED92-8CF2-2D01-D8D32B9AC84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1696EC4-B4CF-4701-AD06-A8439D6D8E12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2FE97FB-86D3-2D44-9726-ED03723DCF9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Ideenspeicher Bürgerschaft – Plakat 05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227D4D91-DDE8-5B6F-5F61-EAE86DE26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Analyse Workshop „Nutzungskonzepte Schweizer Wiese“</a:t>
            </a:r>
          </a:p>
        </p:txBody>
      </p:sp>
      <p:pic>
        <p:nvPicPr>
          <p:cNvPr id="9" name="Grafik 8" descr="Ein Bild, das Text, Karte, Screenshot enthält.&#10;&#10;Automatisch generierte Beschreibung">
            <a:extLst>
              <a:ext uri="{FF2B5EF4-FFF2-40B4-BE49-F238E27FC236}">
                <a16:creationId xmlns:a16="http://schemas.microsoft.com/office/drawing/2014/main" id="{B0D7D899-C183-97F4-413E-AB9DF9CA618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0765" y="1101969"/>
            <a:ext cx="5166193" cy="3533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3260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52AB62-62B8-4F48-7DE2-43D1AAFB73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615C7B7D-B7A6-E7D4-BCCC-FF2C0782A8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9185" y="1030362"/>
            <a:ext cx="2944308" cy="3666844"/>
          </a:xfrm>
        </p:spPr>
        <p:txBody>
          <a:bodyPr/>
          <a:lstStyle/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Minigolf (3x, Schotterfläche, Tennisplatz)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Teepavillon mit Terrasse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Boule-Fläche bei Therme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Gartencafé 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Skaterpark bei Tennisplätzen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Tennisplätze umwidmen (kein privat auf SW), dort Minigolf und </a:t>
            </a:r>
            <a:r>
              <a:rPr lang="de-DE" sz="1000" b="1" dirty="0" err="1">
                <a:solidFill>
                  <a:schemeClr val="tx2"/>
                </a:solidFill>
              </a:rPr>
              <a:t>Calesthenic</a:t>
            </a:r>
            <a:r>
              <a:rPr lang="de-DE" sz="1000" b="1" dirty="0">
                <a:solidFill>
                  <a:schemeClr val="tx2"/>
                </a:solidFill>
              </a:rPr>
              <a:t> (Fitness-) Park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Naturareal als Übergang Wiese Felsen 12 Apostel / Falkenstein (2x)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Essbarer Wildpflanzengarten mit Lehrpfad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Fläche für Jugend und Senioren (Eben!)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Alleinstellungsmerkmal Bad Herrenalb, freier Blick Falkenstein, das </a:t>
            </a:r>
            <a:r>
              <a:rPr lang="de-DE" sz="1000" b="1" dirty="0" err="1">
                <a:solidFill>
                  <a:schemeClr val="tx2"/>
                </a:solidFill>
              </a:rPr>
              <a:t>Albtal</a:t>
            </a:r>
            <a:r>
              <a:rPr lang="de-DE" sz="1000" b="1" dirty="0">
                <a:solidFill>
                  <a:schemeClr val="tx2"/>
                </a:solidFill>
              </a:rPr>
              <a:t> öffnet sich</a:t>
            </a:r>
          </a:p>
          <a:p>
            <a:pPr>
              <a:buFontTx/>
              <a:buChar char="-"/>
            </a:pPr>
            <a:endParaRPr lang="de-DE" sz="1000" b="1" dirty="0">
              <a:solidFill>
                <a:schemeClr val="tx2"/>
              </a:solidFill>
            </a:endParaRPr>
          </a:p>
          <a:p>
            <a:pPr marL="203652" marR="0" lvl="0" indent="-203652" algn="l" defTabSz="685983" rtl="0" eaLnBrk="1" fontAlgn="auto" latinLnBrk="0" hangingPunct="1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Tx/>
              <a:buSzPct val="88000"/>
              <a:buFontTx/>
              <a:buChar char="-"/>
              <a:tabLst/>
              <a:defRPr/>
            </a:pPr>
            <a:r>
              <a:rPr lang="de-DE" sz="1000" b="1" dirty="0">
                <a:solidFill>
                  <a:srgbClr val="FF0000"/>
                </a:solidFill>
                <a:latin typeface="Arial" panose="020B0604020202020204"/>
              </a:rPr>
              <a:t>Pumptrack nicht attraktiv, für Tretroller nicht geeignet</a:t>
            </a:r>
          </a:p>
          <a:p>
            <a:pPr marL="203652" marR="0" lvl="0" indent="-203652" algn="l" defTabSz="685983" rtl="0" eaLnBrk="1" fontAlgn="auto" latinLnBrk="0" hangingPunct="1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Tx/>
              <a:buSzPct val="88000"/>
              <a:buFontTx/>
              <a:buChar char="-"/>
              <a:tabLst/>
              <a:defRPr/>
            </a:pPr>
            <a:r>
              <a:rPr lang="de-DE" sz="1000" b="1" dirty="0">
                <a:solidFill>
                  <a:srgbClr val="FF0000"/>
                </a:solidFill>
                <a:latin typeface="Arial" panose="020B0604020202020204"/>
              </a:rPr>
              <a:t>Schweizer Wiese nicht überfrachten...</a:t>
            </a:r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1C1E0B5-8469-21BC-2C7A-453C28E53EA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de-DE" dirty="0"/>
              <a:t>09.11.2024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DDA3300-E23E-DB77-022C-413DDEEE060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1696EC4-B4CF-4701-AD06-A8439D6D8E12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34C46BB-D080-C4FA-432E-5852F9380AA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Ideenspeicher Bürgerschaft – Plakat 06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9FDAFBC5-1BB8-6CFC-D76B-4BE27BA34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Analyse Workshop „Nutzungskonzepte Schweizer Wiese“</a:t>
            </a:r>
          </a:p>
        </p:txBody>
      </p:sp>
      <p:pic>
        <p:nvPicPr>
          <p:cNvPr id="8" name="Grafik 7" descr="Ein Bild, das Text, Karte, Screenshot, Plan enthält.&#10;&#10;Automatisch generierte Beschreibung">
            <a:extLst>
              <a:ext uri="{FF2B5EF4-FFF2-40B4-BE49-F238E27FC236}">
                <a16:creationId xmlns:a16="http://schemas.microsoft.com/office/drawing/2014/main" id="{34793E31-6B6C-E23F-EFBF-A635B554887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827" y="1087714"/>
            <a:ext cx="5638058" cy="3244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1622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7A6982-83CC-1FE6-B169-1E596574C3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D45C6132-5BF7-1AE3-E00D-2A0C7800C6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9185" y="1158180"/>
            <a:ext cx="2534000" cy="3539026"/>
          </a:xfrm>
        </p:spPr>
        <p:txBody>
          <a:bodyPr/>
          <a:lstStyle/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Adventure-Minigolf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Naturnahe Minigolf-Anlage (Schotterfläche)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Fitness-</a:t>
            </a:r>
            <a:r>
              <a:rPr lang="de-DE" sz="1000" b="1" dirty="0" err="1">
                <a:solidFill>
                  <a:schemeClr val="tx2"/>
                </a:solidFill>
              </a:rPr>
              <a:t>Parcour</a:t>
            </a:r>
            <a:r>
              <a:rPr lang="de-DE" sz="1000" b="1" dirty="0">
                <a:solidFill>
                  <a:schemeClr val="tx2"/>
                </a:solidFill>
              </a:rPr>
              <a:t> mit Geräten nach Dr. Wolff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Bolzplatz, Nähe Pumptrack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Basketball-Platz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See- oder Teichanlage, mit Booten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EE45233-1B62-EC65-0599-1E22AB7997F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de-DE" dirty="0"/>
              <a:t>09.11.2024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AC0F388-09B2-DB55-13D3-53053426672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1696EC4-B4CF-4701-AD06-A8439D6D8E12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455133D-140D-9760-C3E4-47A0E9C8092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Ideenspeicher Bürgerschaft – Flipcharts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BC04FCBB-0C53-3BB1-9BAA-F47766965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Analyse Workshop „Nutzungskonzepte Schweizer Wiese“</a:t>
            </a:r>
          </a:p>
        </p:txBody>
      </p:sp>
      <p:pic>
        <p:nvPicPr>
          <p:cNvPr id="9" name="Grafik 8" descr="Ein Bild, das Text, Handschrift, Schrift, Kalligrafie enthält.&#10;&#10;Automatisch generierte Beschreibung">
            <a:extLst>
              <a:ext uri="{FF2B5EF4-FFF2-40B4-BE49-F238E27FC236}">
                <a16:creationId xmlns:a16="http://schemas.microsoft.com/office/drawing/2014/main" id="{D84DFF56-F3E4-8B2C-C149-B58D05F2E8F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8013" y="1055077"/>
            <a:ext cx="3354620" cy="3539026"/>
          </a:xfrm>
          <a:prstGeom prst="rect">
            <a:avLst/>
          </a:prstGeom>
        </p:spPr>
      </p:pic>
      <p:pic>
        <p:nvPicPr>
          <p:cNvPr id="11" name="Grafik 10" descr="Ein Bild, das Text, Handschrift, Schrift, Kalligrafie enthält.&#10;&#10;Automatisch generierte Beschreibung">
            <a:extLst>
              <a:ext uri="{FF2B5EF4-FFF2-40B4-BE49-F238E27FC236}">
                <a16:creationId xmlns:a16="http://schemas.microsoft.com/office/drawing/2014/main" id="{83BCDA8B-97ED-DC0C-D43D-A40AA916137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8392" y="1544109"/>
            <a:ext cx="2462118" cy="958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424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F4FA7A-2C66-6CB2-259E-2E8863E65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 descr="Ein Bild, das Schwimmbecken, Spielplatz, Gras, Golf enthält.&#10;&#10;Automatisch generierte Beschreibung">
            <a:extLst>
              <a:ext uri="{FF2B5EF4-FFF2-40B4-BE49-F238E27FC236}">
                <a16:creationId xmlns:a16="http://schemas.microsoft.com/office/drawing/2014/main" id="{DFE1A06A-0435-F56E-1F00-52BEF7FDCC5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568" y="1040375"/>
            <a:ext cx="5784615" cy="3638414"/>
          </a:xfrm>
          <a:prstGeom prst="rect">
            <a:avLst/>
          </a:prstGeom>
        </p:spPr>
      </p:pic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C01AC67D-00DC-847A-EBDC-6F2A07305F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9184" y="1158180"/>
            <a:ext cx="5869216" cy="3539026"/>
          </a:xfrm>
        </p:spPr>
        <p:txBody>
          <a:bodyPr/>
          <a:lstStyle/>
          <a:p>
            <a:pPr>
              <a:buFontTx/>
              <a:buChar char="-"/>
            </a:pPr>
            <a:r>
              <a:rPr lang="de-DE" sz="1200" b="1" dirty="0">
                <a:solidFill>
                  <a:schemeClr val="tx2"/>
                </a:solidFill>
              </a:rPr>
              <a:t>Minigolf-Anlage: </a:t>
            </a:r>
            <a:r>
              <a:rPr lang="de-DE" sz="1400" b="1" dirty="0">
                <a:solidFill>
                  <a:schemeClr val="tx2"/>
                </a:solidFill>
              </a:rPr>
              <a:t>14x</a:t>
            </a:r>
            <a:r>
              <a:rPr lang="de-DE" sz="1200" b="1" dirty="0">
                <a:solidFill>
                  <a:schemeClr val="tx2"/>
                </a:solidFill>
              </a:rPr>
              <a:t> </a:t>
            </a:r>
          </a:p>
          <a:p>
            <a:pPr>
              <a:buFontTx/>
              <a:buChar char="-"/>
            </a:pPr>
            <a:r>
              <a:rPr lang="de-DE" sz="1200" b="1" dirty="0">
                <a:solidFill>
                  <a:schemeClr val="tx2"/>
                </a:solidFill>
              </a:rPr>
              <a:t>Diverse Sportplätze (Basketball, Volleyball, Bolzplatz, etc.): </a:t>
            </a:r>
            <a:r>
              <a:rPr lang="de-DE" sz="1400" b="1" dirty="0">
                <a:solidFill>
                  <a:schemeClr val="tx2"/>
                </a:solidFill>
              </a:rPr>
              <a:t>9x</a:t>
            </a:r>
          </a:p>
          <a:p>
            <a:pPr>
              <a:buFontTx/>
              <a:buChar char="-"/>
            </a:pPr>
            <a:r>
              <a:rPr lang="de-DE" sz="1200" b="1" dirty="0">
                <a:solidFill>
                  <a:schemeClr val="tx2"/>
                </a:solidFill>
              </a:rPr>
              <a:t>Naturareal (Teilflächen anlegen): </a:t>
            </a:r>
            <a:r>
              <a:rPr lang="de-DE" sz="1400" b="1" dirty="0">
                <a:solidFill>
                  <a:schemeClr val="tx2"/>
                </a:solidFill>
              </a:rPr>
              <a:t>7x</a:t>
            </a:r>
          </a:p>
          <a:p>
            <a:pPr>
              <a:buFontTx/>
              <a:buChar char="-"/>
            </a:pPr>
            <a:r>
              <a:rPr lang="de-DE" sz="1200" b="1" dirty="0">
                <a:solidFill>
                  <a:schemeClr val="tx2"/>
                </a:solidFill>
              </a:rPr>
              <a:t>Sportgeräte/Fitness-Parcours: </a:t>
            </a:r>
            <a:r>
              <a:rPr lang="de-DE" sz="1400" b="1" dirty="0">
                <a:solidFill>
                  <a:schemeClr val="tx2"/>
                </a:solidFill>
              </a:rPr>
              <a:t>6x</a:t>
            </a:r>
          </a:p>
          <a:p>
            <a:pPr>
              <a:buFontTx/>
              <a:buChar char="-"/>
            </a:pPr>
            <a:r>
              <a:rPr lang="de-DE" sz="1200" b="1" dirty="0">
                <a:solidFill>
                  <a:schemeClr val="tx2"/>
                </a:solidFill>
              </a:rPr>
              <a:t>Thema Wasserfläche (See, Biotope, Biotop-</a:t>
            </a:r>
            <a:r>
              <a:rPr lang="de-DE" sz="1200" b="1" dirty="0" err="1">
                <a:solidFill>
                  <a:schemeClr val="tx2"/>
                </a:solidFill>
              </a:rPr>
              <a:t>Erweit</a:t>
            </a:r>
            <a:r>
              <a:rPr lang="de-DE" sz="1200" b="1" dirty="0">
                <a:solidFill>
                  <a:schemeClr val="tx2"/>
                </a:solidFill>
              </a:rPr>
              <a:t>., etc.): </a:t>
            </a:r>
            <a:r>
              <a:rPr lang="de-DE" sz="1400" b="1" dirty="0">
                <a:solidFill>
                  <a:schemeClr val="tx2"/>
                </a:solidFill>
              </a:rPr>
              <a:t>5x</a:t>
            </a:r>
          </a:p>
          <a:p>
            <a:pPr>
              <a:buFontTx/>
              <a:buChar char="-"/>
            </a:pPr>
            <a:r>
              <a:rPr lang="de-DE" sz="1200" b="1" dirty="0">
                <a:solidFill>
                  <a:schemeClr val="tx2"/>
                </a:solidFill>
              </a:rPr>
              <a:t>Boulderhalle: </a:t>
            </a:r>
            <a:r>
              <a:rPr lang="de-DE" sz="1400" b="1" dirty="0">
                <a:solidFill>
                  <a:schemeClr val="tx2"/>
                </a:solidFill>
              </a:rPr>
              <a:t>5x</a:t>
            </a:r>
            <a:r>
              <a:rPr lang="de-DE" sz="1200" b="1" dirty="0">
                <a:solidFill>
                  <a:schemeClr val="tx2"/>
                </a:solidFill>
              </a:rPr>
              <a:t> (inkl. Sporthalle 1x, oft in Verbindung als Ersatz für Therme)</a:t>
            </a:r>
          </a:p>
          <a:p>
            <a:pPr>
              <a:buFontTx/>
              <a:buChar char="-"/>
            </a:pPr>
            <a:r>
              <a:rPr lang="de-DE" sz="1200" b="1" dirty="0">
                <a:solidFill>
                  <a:schemeClr val="tx2"/>
                </a:solidFill>
              </a:rPr>
              <a:t>Veranstaltungsfläche (Teilfläche anlegen): </a:t>
            </a:r>
            <a:r>
              <a:rPr lang="de-DE" sz="1400" b="1" dirty="0">
                <a:solidFill>
                  <a:schemeClr val="tx2"/>
                </a:solidFill>
              </a:rPr>
              <a:t>4x</a:t>
            </a:r>
          </a:p>
          <a:p>
            <a:pPr>
              <a:buFontTx/>
              <a:buChar char="-"/>
            </a:pPr>
            <a:r>
              <a:rPr lang="de-DE" sz="1200" b="1" dirty="0" err="1">
                <a:solidFill>
                  <a:schemeClr val="tx2"/>
                </a:solidFill>
              </a:rPr>
              <a:t>Barfuss-Parcour</a:t>
            </a:r>
            <a:r>
              <a:rPr lang="de-DE" sz="1200" b="1" dirty="0">
                <a:solidFill>
                  <a:schemeClr val="tx2"/>
                </a:solidFill>
              </a:rPr>
              <a:t>: </a:t>
            </a:r>
            <a:r>
              <a:rPr lang="de-DE" sz="1400" b="1" dirty="0">
                <a:solidFill>
                  <a:schemeClr val="tx2"/>
                </a:solidFill>
              </a:rPr>
              <a:t>2x</a:t>
            </a:r>
          </a:p>
          <a:p>
            <a:pPr>
              <a:buFontTx/>
              <a:buChar char="-"/>
            </a:pPr>
            <a:endParaRPr lang="de-DE" sz="1400" b="1" dirty="0">
              <a:solidFill>
                <a:schemeClr val="tx2"/>
              </a:solidFill>
            </a:endParaRPr>
          </a:p>
          <a:p>
            <a:pPr>
              <a:buFontTx/>
              <a:buChar char="-"/>
            </a:pPr>
            <a:r>
              <a:rPr lang="de-DE" sz="1200" b="1" dirty="0">
                <a:solidFill>
                  <a:schemeClr val="tx2"/>
                </a:solidFill>
              </a:rPr>
              <a:t>Ebene Flächen erhalten</a:t>
            </a:r>
          </a:p>
          <a:p>
            <a:pPr>
              <a:buFontTx/>
              <a:buChar char="-"/>
            </a:pPr>
            <a:endParaRPr lang="de-DE" sz="12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de-DE" sz="1200" b="1" dirty="0">
                <a:solidFill>
                  <a:schemeClr val="tx2"/>
                </a:solidFill>
              </a:rPr>
              <a:t>Dazu sehr viele Einzelideen wie Gartencafé, Waldmuseum statt Therme, Hundefreilauf-Platz, Wildpflanzengarten mit Lehrpfad, etc.</a:t>
            </a:r>
          </a:p>
          <a:p>
            <a:pPr marL="0" indent="0">
              <a:buNone/>
            </a:pPr>
            <a:endParaRPr lang="de-DE" sz="12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de-DE" sz="1200" b="1" dirty="0">
                <a:solidFill>
                  <a:schemeClr val="tx2"/>
                </a:solidFill>
              </a:rPr>
              <a:t>Nachnutzung </a:t>
            </a:r>
            <a:r>
              <a:rPr lang="de-DE" sz="1200" b="1" dirty="0" err="1">
                <a:solidFill>
                  <a:schemeClr val="tx2"/>
                </a:solidFill>
              </a:rPr>
              <a:t>Celenusklinik</a:t>
            </a:r>
            <a:r>
              <a:rPr lang="de-DE" sz="1200" b="1" dirty="0">
                <a:solidFill>
                  <a:schemeClr val="tx2"/>
                </a:solidFill>
              </a:rPr>
              <a:t> Ettlinger Str. als Ärztehaus, Senioren-Wohnungen, etc.</a:t>
            </a:r>
          </a:p>
          <a:p>
            <a:pPr>
              <a:buFontTx/>
              <a:buChar char="-"/>
            </a:pPr>
            <a:endParaRPr lang="de-DE" sz="1200" b="1" dirty="0">
              <a:solidFill>
                <a:schemeClr val="tx2"/>
              </a:solidFill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CE356C2-FCF2-C8F1-4850-8570E4325E5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de-DE" dirty="0"/>
              <a:t>09.11.2024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B166B2A-4D2B-7881-24BD-29BC5067235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1696EC4-B4CF-4701-AD06-A8439D6D8E12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88A32EA-E4F0-2EE4-5785-882DF8A135A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 dirty="0"/>
          </a:p>
          <a:p>
            <a:r>
              <a:rPr lang="de-DE" dirty="0"/>
              <a:t>Zusammenfassung Quantitativ der (Top-) Ideen</a:t>
            </a:r>
          </a:p>
          <a:p>
            <a:endParaRPr lang="de-D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5C627035-5DB4-C347-38AB-7951B8EC7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Analyse Workshop „Nutzungskonzepte Schweizer Wiese“</a:t>
            </a:r>
          </a:p>
        </p:txBody>
      </p:sp>
    </p:spTree>
    <p:extLst>
      <p:ext uri="{BB962C8B-B14F-4D97-AF65-F5344CB8AC3E}">
        <p14:creationId xmlns:p14="http://schemas.microsoft.com/office/powerpoint/2010/main" val="34066238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47B3C4-0C70-7498-A30F-9D4A1B385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rafik 18" descr="Ein Bild, das Text, Schrift, Screenshot, Dokument enthält.&#10;&#10;Automatisch generierte Beschreibung">
            <a:extLst>
              <a:ext uri="{FF2B5EF4-FFF2-40B4-BE49-F238E27FC236}">
                <a16:creationId xmlns:a16="http://schemas.microsoft.com/office/drawing/2014/main" id="{1DA4A034-0378-A5C0-3EDF-C087DBBD4CB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65487" y="3401653"/>
            <a:ext cx="1669340" cy="1612059"/>
          </a:xfrm>
          <a:prstGeom prst="rect">
            <a:avLst/>
          </a:prstGeom>
        </p:spPr>
      </p:pic>
      <p:pic>
        <p:nvPicPr>
          <p:cNvPr id="17" name="Grafik 16" descr="Ein Bild, das Text, Screenshot, Dokument, Schrift enthält.&#10;&#10;Automatisch generierte Beschreibung">
            <a:extLst>
              <a:ext uri="{FF2B5EF4-FFF2-40B4-BE49-F238E27FC236}">
                <a16:creationId xmlns:a16="http://schemas.microsoft.com/office/drawing/2014/main" id="{6AB89716-4821-FA19-3B0B-E8B237D9DF7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0818501">
            <a:off x="4296004" y="2898600"/>
            <a:ext cx="2115191" cy="1562066"/>
          </a:xfrm>
          <a:prstGeom prst="rect">
            <a:avLst/>
          </a:prstGeom>
        </p:spPr>
      </p:pic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7FD13819-74A0-8C24-9E9D-7AC87C0FEA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9184" y="1087714"/>
            <a:ext cx="4005247" cy="3609492"/>
          </a:xfrm>
        </p:spPr>
        <p:txBody>
          <a:bodyPr/>
          <a:lstStyle/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Größerer See mit Booten, Outdoor-Sportgeräte, falls Bebauung </a:t>
            </a:r>
            <a:r>
              <a:rPr lang="de-DE" sz="1000" b="1" dirty="0" err="1">
                <a:solidFill>
                  <a:schemeClr val="tx2"/>
                </a:solidFill>
              </a:rPr>
              <a:t>Ettl.Str</a:t>
            </a:r>
            <a:r>
              <a:rPr lang="de-DE" sz="1000" b="1" dirty="0">
                <a:solidFill>
                  <a:schemeClr val="tx2"/>
                </a:solidFill>
              </a:rPr>
              <a:t>. dann nicht so dicht und altersgerecht 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Keinerlei Bebauung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Keine Bebauung, Freizeitgelände mit Picknickplätzen, Blühwiesen, Wasserzugänge, Minigolf (auf Holzlagerplatz)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Strand mit Spielplatz an der Alb, Fitness-Geräte, Kräuterwiese, Japanischer Garten, keine Bebauung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Minigolfanlage, </a:t>
            </a:r>
            <a:r>
              <a:rPr lang="de-DE" sz="1000" b="1" dirty="0" err="1">
                <a:solidFill>
                  <a:schemeClr val="tx2"/>
                </a:solidFill>
              </a:rPr>
              <a:t>Boulplatz</a:t>
            </a:r>
            <a:r>
              <a:rPr lang="de-DE" sz="1000" b="1" dirty="0">
                <a:solidFill>
                  <a:schemeClr val="tx2"/>
                </a:solidFill>
              </a:rPr>
              <a:t>, Holzkugelbahn, Treffpunkt </a:t>
            </a:r>
            <a:r>
              <a:rPr lang="de-DE" sz="1000" b="1" dirty="0" err="1">
                <a:solidFill>
                  <a:schemeClr val="tx2"/>
                </a:solidFill>
              </a:rPr>
              <a:t>Kinder&amp;Jugend</a:t>
            </a:r>
            <a:r>
              <a:rPr lang="de-DE" sz="1000" b="1" dirty="0">
                <a:solidFill>
                  <a:schemeClr val="tx2"/>
                </a:solidFill>
              </a:rPr>
              <a:t>, Tischtennisplatten, Federball- und Frisbee-Fläche, Veranstaltungs-/Festplatz, keine Bebauung oder Parkplätze auf der SW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Natursee, Begegnungsraum für </a:t>
            </a:r>
            <a:r>
              <a:rPr lang="de-DE" sz="1000" b="1" dirty="0" err="1">
                <a:solidFill>
                  <a:schemeClr val="tx2"/>
                </a:solidFill>
              </a:rPr>
              <a:t>Kinder&amp;Jugendliche</a:t>
            </a:r>
            <a:r>
              <a:rPr lang="de-DE" sz="1000" b="1" dirty="0">
                <a:solidFill>
                  <a:schemeClr val="tx2"/>
                </a:solidFill>
              </a:rPr>
              <a:t>, </a:t>
            </a:r>
            <a:r>
              <a:rPr lang="de-DE" sz="1000" b="1" dirty="0" err="1">
                <a:solidFill>
                  <a:schemeClr val="tx2"/>
                </a:solidFill>
              </a:rPr>
              <a:t>Klamngspiele</a:t>
            </a:r>
            <a:r>
              <a:rPr lang="de-DE" sz="1000" b="1" dirty="0">
                <a:solidFill>
                  <a:schemeClr val="tx2"/>
                </a:solidFill>
              </a:rPr>
              <a:t> mit entsprechender Bepflanzung, Therme zügig ausbauen und wiedereröffnen, dazu Veranstaltungen zugunsten der Therme</a:t>
            </a:r>
          </a:p>
          <a:p>
            <a:pPr>
              <a:buFontTx/>
              <a:buChar char="-"/>
            </a:pPr>
            <a:endParaRPr lang="de-DE" sz="1000" b="1" dirty="0">
              <a:solidFill>
                <a:schemeClr val="tx2"/>
              </a:solidFill>
            </a:endParaRPr>
          </a:p>
          <a:p>
            <a:pPr>
              <a:buFontTx/>
              <a:buChar char="-"/>
            </a:pPr>
            <a:endParaRPr lang="de-DE" sz="10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de-DE" sz="1000" b="1" dirty="0">
              <a:solidFill>
                <a:schemeClr val="tx2"/>
              </a:solidFill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AE79026-1FED-D025-B71A-4904E1C8775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de-DE" dirty="0"/>
              <a:t>09.11.2024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819E65C-F135-22B5-AF39-92D431E112C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1696EC4-B4CF-4701-AD06-A8439D6D8E12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D687E86-5495-8E23-793B-77922E84DA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1499" y="499500"/>
            <a:ext cx="6976455" cy="337114"/>
          </a:xfrm>
        </p:spPr>
        <p:txBody>
          <a:bodyPr/>
          <a:lstStyle/>
          <a:p>
            <a:endParaRPr lang="de-DE" dirty="0"/>
          </a:p>
          <a:p>
            <a:r>
              <a:rPr lang="de-DE" dirty="0"/>
              <a:t>Zusammenfassung Ideen/Stellungnahmen nachträglicher Mails</a:t>
            </a:r>
          </a:p>
          <a:p>
            <a:endParaRPr lang="de-D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A2F73462-1376-2B4D-2615-DC3C75CBC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Analyse Workshop „Nutzungskonzepte Schweizer Wiese“</a:t>
            </a:r>
          </a:p>
        </p:txBody>
      </p:sp>
      <p:pic>
        <p:nvPicPr>
          <p:cNvPr id="9" name="Grafik 8" descr="Ein Bild, das Text, Screenshot, Brief, Dokument enthält.&#10;&#10;Automatisch generierte Beschreibung">
            <a:extLst>
              <a:ext uri="{FF2B5EF4-FFF2-40B4-BE49-F238E27FC236}">
                <a16:creationId xmlns:a16="http://schemas.microsoft.com/office/drawing/2014/main" id="{82CA44D6-5B6A-5690-5E87-39B44BAF3C6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31929">
            <a:off x="6625566" y="3027450"/>
            <a:ext cx="2368803" cy="1547618"/>
          </a:xfrm>
          <a:prstGeom prst="rect">
            <a:avLst/>
          </a:prstGeom>
        </p:spPr>
      </p:pic>
      <p:pic>
        <p:nvPicPr>
          <p:cNvPr id="11" name="Grafik 10" descr="Ein Bild, das Text, Screenshot, Schrift enthält.&#10;&#10;Automatisch generierte Beschreibung">
            <a:extLst>
              <a:ext uri="{FF2B5EF4-FFF2-40B4-BE49-F238E27FC236}">
                <a16:creationId xmlns:a16="http://schemas.microsoft.com/office/drawing/2014/main" id="{C2BD8FCE-69A3-9C4D-D7C9-965F4E8029BF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6000" y="2076999"/>
            <a:ext cx="1912202" cy="1324654"/>
          </a:xfrm>
          <a:prstGeom prst="rect">
            <a:avLst/>
          </a:prstGeom>
        </p:spPr>
      </p:pic>
      <p:pic>
        <p:nvPicPr>
          <p:cNvPr id="13" name="Grafik 12" descr="Ein Bild, das Text, Screenshot, Dokument, Brief enthält.&#10;&#10;Automatisch generierte Beschreibung">
            <a:extLst>
              <a:ext uri="{FF2B5EF4-FFF2-40B4-BE49-F238E27FC236}">
                <a16:creationId xmlns:a16="http://schemas.microsoft.com/office/drawing/2014/main" id="{451A85ED-5BAD-2250-973B-9CC5784AAC6C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861081">
            <a:off x="7066590" y="1161790"/>
            <a:ext cx="1715683" cy="1515521"/>
          </a:xfrm>
          <a:prstGeom prst="rect">
            <a:avLst/>
          </a:prstGeom>
        </p:spPr>
      </p:pic>
      <p:pic>
        <p:nvPicPr>
          <p:cNvPr id="15" name="Grafik 14" descr="Ein Bild, das Text, Screenshot, Dokument, Brief enthält.&#10;&#10;Automatisch generierte Beschreibung">
            <a:extLst>
              <a:ext uri="{FF2B5EF4-FFF2-40B4-BE49-F238E27FC236}">
                <a16:creationId xmlns:a16="http://schemas.microsoft.com/office/drawing/2014/main" id="{A589A524-CDEE-62D0-0A15-15C261AB9EE6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96791" y="904161"/>
            <a:ext cx="2408744" cy="1674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7580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E8374D-8FB5-477A-9513-EBA1BB4BD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rafik 21" descr="Ein Bild, das Text, Screenshot, Karte, Design enthält.&#10;&#10;Automatisch generierte Beschreibung">
            <a:extLst>
              <a:ext uri="{FF2B5EF4-FFF2-40B4-BE49-F238E27FC236}">
                <a16:creationId xmlns:a16="http://schemas.microsoft.com/office/drawing/2014/main" id="{80A57642-CD4D-A0EF-DFD3-69FC437F9F2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695" y="2371517"/>
            <a:ext cx="2082586" cy="2646181"/>
          </a:xfrm>
          <a:prstGeom prst="rect">
            <a:avLst/>
          </a:prstGeom>
        </p:spPr>
      </p:pic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20B3320B-EEED-3938-298F-15E71CE2AC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9184" y="1087714"/>
            <a:ext cx="3663205" cy="3609492"/>
          </a:xfrm>
        </p:spPr>
        <p:txBody>
          <a:bodyPr/>
          <a:lstStyle/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Ergänzung zu der Idee „“Essbarer Wildpflanzenpark)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Boulder-Wand, Wasser-Spiellandschaft mit </a:t>
            </a:r>
            <a:r>
              <a:rPr lang="de-DE" sz="1000" b="1" dirty="0" err="1">
                <a:solidFill>
                  <a:schemeClr val="tx2"/>
                </a:solidFill>
              </a:rPr>
              <a:t>Spirtzdüsen</a:t>
            </a:r>
            <a:r>
              <a:rPr lang="de-DE" sz="1000" b="1" dirty="0">
                <a:solidFill>
                  <a:schemeClr val="tx2"/>
                </a:solidFill>
              </a:rPr>
              <a:t>, keinerlei Bebauung, </a:t>
            </a:r>
            <a:r>
              <a:rPr lang="de-DE" sz="1000" b="1" dirty="0" err="1">
                <a:solidFill>
                  <a:schemeClr val="tx2"/>
                </a:solidFill>
              </a:rPr>
              <a:t>Alblauf</a:t>
            </a:r>
            <a:r>
              <a:rPr lang="de-DE" sz="1000" b="1" dirty="0">
                <a:solidFill>
                  <a:schemeClr val="tx2"/>
                </a:solidFill>
              </a:rPr>
              <a:t> ähnlich wie Kurpark gestalten, eventuell mit einem “Bade-Gumpen“ zum eintauchen, Thermen-Umbau stoppen, ev. einfach abreißen, Pumptrack erneuern und attraktiver gestalten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Keine Bebauung, an Gartenschau 2017 anknüpfen mit einem Konzept ähnlich „“Garten Tulln“ in Österreich (Erlebniswelt der NÖ-Umweltbewegung, mit 70 Muster-</a:t>
            </a:r>
            <a:r>
              <a:rPr lang="de-DE" sz="1000" b="1" dirty="0" err="1">
                <a:solidFill>
                  <a:schemeClr val="tx2"/>
                </a:solidFill>
              </a:rPr>
              <a:t>schaugärten</a:t>
            </a:r>
            <a:r>
              <a:rPr lang="de-DE" sz="1000" b="1" dirty="0">
                <a:solidFill>
                  <a:schemeClr val="tx2"/>
                </a:solidFill>
              </a:rPr>
              <a:t> und </a:t>
            </a:r>
            <a:r>
              <a:rPr lang="de-DE" sz="1000" b="1" dirty="0" err="1">
                <a:solidFill>
                  <a:schemeClr val="tx2"/>
                </a:solidFill>
              </a:rPr>
              <a:t>Baumwipfelweg</a:t>
            </a:r>
            <a:r>
              <a:rPr lang="de-DE" sz="1000" b="1" dirty="0">
                <a:solidFill>
                  <a:schemeClr val="tx2"/>
                </a:solidFill>
              </a:rPr>
              <a:t>), Naturkindergarten und Naturschule</a:t>
            </a:r>
          </a:p>
          <a:p>
            <a:pPr>
              <a:buFontTx/>
              <a:buChar char="-"/>
            </a:pPr>
            <a:r>
              <a:rPr lang="de-DE" sz="1000" b="1" dirty="0">
                <a:solidFill>
                  <a:schemeClr val="tx2"/>
                </a:solidFill>
              </a:rPr>
              <a:t>Die Schweizer Wiese so lassen wie sie ist, keine Bebauung an der Ettlinger Str.</a:t>
            </a:r>
          </a:p>
          <a:p>
            <a:pPr>
              <a:buFontTx/>
              <a:buChar char="-"/>
            </a:pPr>
            <a:endParaRPr lang="de-DE" sz="10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de-DE" sz="1000" b="1" dirty="0">
              <a:solidFill>
                <a:schemeClr val="tx2"/>
              </a:solidFill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DF3AED3-38AF-301D-B31B-FD29B30E198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de-DE" dirty="0"/>
              <a:t>09.11.2024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0ACF5CC-B1D2-9039-DD89-A3944EB8159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1696EC4-B4CF-4701-AD06-A8439D6D8E12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CDF24CB-710D-2C37-11E4-7F93AF6A9E8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1499" y="499500"/>
            <a:ext cx="6976455" cy="337114"/>
          </a:xfrm>
        </p:spPr>
        <p:txBody>
          <a:bodyPr/>
          <a:lstStyle/>
          <a:p>
            <a:endParaRPr lang="de-DE" dirty="0"/>
          </a:p>
          <a:p>
            <a:r>
              <a:rPr lang="de-DE" dirty="0"/>
              <a:t>Zusammenfassung Ideen/Stellungnahmen nachträglicher Mails</a:t>
            </a:r>
          </a:p>
          <a:p>
            <a:endParaRPr lang="de-D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01676BC8-AA38-D7FE-4713-BD79367C0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Analyse Workshop „Nutzungskonzepte Schweizer Wiese“</a:t>
            </a:r>
          </a:p>
        </p:txBody>
      </p:sp>
      <p:pic>
        <p:nvPicPr>
          <p:cNvPr id="8" name="Grafik 7" descr="Ein Bild, das Text, Brief, Screenshot enthält.&#10;&#10;Automatisch generierte Beschreibung">
            <a:extLst>
              <a:ext uri="{FF2B5EF4-FFF2-40B4-BE49-F238E27FC236}">
                <a16:creationId xmlns:a16="http://schemas.microsoft.com/office/drawing/2014/main" id="{44B95746-9C09-FA91-3FED-B04E66F13C8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2389" y="851193"/>
            <a:ext cx="2529989" cy="1379994"/>
          </a:xfrm>
          <a:prstGeom prst="rect">
            <a:avLst/>
          </a:prstGeom>
        </p:spPr>
      </p:pic>
      <p:pic>
        <p:nvPicPr>
          <p:cNvPr id="12" name="Grafik 11" descr="Ein Bild, das Text, Screenshot, Brief, Dokument enthält.&#10;&#10;Automatisch generierte Beschreibung">
            <a:extLst>
              <a:ext uri="{FF2B5EF4-FFF2-40B4-BE49-F238E27FC236}">
                <a16:creationId xmlns:a16="http://schemas.microsoft.com/office/drawing/2014/main" id="{43B38EDE-EE78-EFDC-AE68-0FA1608C785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7" b="-5165"/>
          <a:stretch/>
        </p:blipFill>
        <p:spPr>
          <a:xfrm rot="802568">
            <a:off x="6106153" y="1683217"/>
            <a:ext cx="2761125" cy="2672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8026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6F925309-49CF-4812-9BA1-161AB1B028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050" y="1035208"/>
            <a:ext cx="8343900" cy="3515021"/>
          </a:xfrm>
        </p:spPr>
        <p:txBody>
          <a:bodyPr/>
          <a:lstStyle/>
          <a:p>
            <a:r>
              <a:rPr lang="de-DE" sz="1600" dirty="0"/>
              <a:t>Die teilnehmende Bürgerschaft wünscht eine grüne / ökologisch aufgewertete, unbebaute Schweizer Wiese. Gemeinschaftsflächen für Freizeitaktivitäten werden begrüßt.</a:t>
            </a:r>
          </a:p>
          <a:p>
            <a:endParaRPr lang="de-DE" sz="1600" dirty="0"/>
          </a:p>
          <a:p>
            <a:r>
              <a:rPr lang="de-DE" sz="1600" dirty="0"/>
              <a:t>Handlungsempfehlung: </a:t>
            </a:r>
            <a:r>
              <a:rPr lang="de-DE" sz="1600" b="1" dirty="0"/>
              <a:t>Ideenwettbewerb</a:t>
            </a:r>
            <a:r>
              <a:rPr lang="de-DE" sz="1600" dirty="0"/>
              <a:t> zur Ausgestaltung von ökologisch sinnvoller Aufwertung und von Freizeitangeboten.</a:t>
            </a:r>
          </a:p>
          <a:p>
            <a:pPr marL="0" indent="0">
              <a:buNone/>
            </a:pPr>
            <a:endParaRPr lang="de-DE" sz="1600" dirty="0"/>
          </a:p>
          <a:p>
            <a:r>
              <a:rPr lang="de-DE" sz="1600" dirty="0"/>
              <a:t>Beschluss zur Definition von Leitplanken zur langfristigen Nutzung der Schweizer Wiese. Neue Festlegung Nutzung durch einen überarbeiteten </a:t>
            </a:r>
            <a:r>
              <a:rPr lang="de-DE" sz="1600" b="1" dirty="0"/>
              <a:t>Flächennutzungsplan</a:t>
            </a:r>
            <a:r>
              <a:rPr lang="de-DE" sz="1600" dirty="0"/>
              <a:t>.</a:t>
            </a:r>
          </a:p>
          <a:p>
            <a:pPr marL="0" indent="0">
              <a:buNone/>
            </a:pPr>
            <a:endParaRPr lang="de-DE" sz="1600" dirty="0"/>
          </a:p>
          <a:p>
            <a:r>
              <a:rPr lang="de-DE" sz="1600" dirty="0"/>
              <a:t>Eine Randbebauung Schweizer Wiese wurde nur bei </a:t>
            </a:r>
            <a:r>
              <a:rPr lang="de-DE" sz="1600" b="1" dirty="0"/>
              <a:t>vorheriger</a:t>
            </a:r>
            <a:r>
              <a:rPr lang="de-DE" sz="1600" dirty="0"/>
              <a:t> Beseitigung der bestehenden Leerstände und ggf. </a:t>
            </a:r>
            <a:r>
              <a:rPr lang="de-DE" sz="1600" b="1" dirty="0"/>
              <a:t>nach</a:t>
            </a:r>
            <a:r>
              <a:rPr lang="de-DE" sz="1600" dirty="0"/>
              <a:t> Schließung von Baulücken im Bestand als denkbare Lösung im Betracht gezogen.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344B028-8489-419F-9CD5-0744BC77719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de-DE"/>
              <a:t>29.10.2024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4516549-3D98-4868-8E7A-6D1CED1B3F6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1696EC4-B4CF-4701-AD06-A8439D6D8E12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8E2BC5B-649A-49F5-9565-31B5058F27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Handlungsempfehlung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3E371EAC-42B9-4303-91AC-192D447B6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Fazit und summarische Betrachtung</a:t>
            </a:r>
          </a:p>
        </p:txBody>
      </p:sp>
    </p:spTree>
    <p:extLst>
      <p:ext uri="{BB962C8B-B14F-4D97-AF65-F5344CB8AC3E}">
        <p14:creationId xmlns:p14="http://schemas.microsoft.com/office/powerpoint/2010/main" val="2891978591"/>
      </p:ext>
    </p:extLst>
  </p:cSld>
  <p:clrMapOvr>
    <a:masterClrMapping/>
  </p:clrMapOvr>
</p:sld>
</file>

<file path=ppt/theme/theme1.xml><?xml version="1.0" encoding="utf-8"?>
<a:theme xmlns:a="http://schemas.openxmlformats.org/drawingml/2006/main" name="IPEK_DE_2020">
  <a:themeElements>
    <a:clrScheme name="KIT">
      <a:dk1>
        <a:sysClr val="windowText" lastClr="000000"/>
      </a:dk1>
      <a:lt1>
        <a:sysClr val="window" lastClr="FFFFFF"/>
      </a:lt1>
      <a:dk2>
        <a:srgbClr val="009682"/>
      </a:dk2>
      <a:lt2>
        <a:srgbClr val="D9D9D9"/>
      </a:lt2>
      <a:accent1>
        <a:srgbClr val="009682"/>
      </a:accent1>
      <a:accent2>
        <a:srgbClr val="4664AA"/>
      </a:accent2>
      <a:accent3>
        <a:srgbClr val="D9D9D9"/>
      </a:accent3>
      <a:accent4>
        <a:srgbClr val="4CB5A7"/>
      </a:accent4>
      <a:accent5>
        <a:srgbClr val="7D92C3"/>
      </a:accent5>
      <a:accent6>
        <a:srgbClr val="7FCAC0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PEK2_Praesentationsvorlage_DE_16x9_08-2020" id="{0F8E77AC-8DA7-4437-BE27-1417889F3340}" vid="{513D610A-D1FC-478D-B25D-8563DE8E4997}"/>
    </a:ext>
  </a:extLst>
</a:theme>
</file>

<file path=ppt/theme/theme2.xml><?xml version="1.0" encoding="utf-8"?>
<a:theme xmlns:a="http://schemas.openxmlformats.org/drawingml/2006/main" name="IJ-PP Template JHS_270206_def">
  <a:themeElements>
    <a:clrScheme name="">
      <a:dk1>
        <a:srgbClr val="152364"/>
      </a:dk1>
      <a:lt1>
        <a:srgbClr val="FFFFFF"/>
      </a:lt1>
      <a:dk2>
        <a:srgbClr val="152364"/>
      </a:dk2>
      <a:lt2>
        <a:srgbClr val="808080"/>
      </a:lt2>
      <a:accent1>
        <a:srgbClr val="817E93"/>
      </a:accent1>
      <a:accent2>
        <a:srgbClr val="B2C5E0"/>
      </a:accent2>
      <a:accent3>
        <a:srgbClr val="FFFFFF"/>
      </a:accent3>
      <a:accent4>
        <a:srgbClr val="101C54"/>
      </a:accent4>
      <a:accent5>
        <a:srgbClr val="C1C0C8"/>
      </a:accent5>
      <a:accent6>
        <a:srgbClr val="A1B2CB"/>
      </a:accent6>
      <a:hlink>
        <a:srgbClr val="738BC6"/>
      </a:hlink>
      <a:folHlink>
        <a:srgbClr val="414DA4"/>
      </a:folHlink>
    </a:clrScheme>
    <a:fontScheme name="Benutzerdefiniertes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enutzerdefiniertes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697FC2C74C49B4D91769F35E5EB54AE" ma:contentTypeVersion="11" ma:contentTypeDescription="Ein neues Dokument erstellen." ma:contentTypeScope="" ma:versionID="e918220de87f5b736b1f9ee500fff94e">
  <xsd:schema xmlns:xsd="http://www.w3.org/2001/XMLSchema" xmlns:xs="http://www.w3.org/2001/XMLSchema" xmlns:p="http://schemas.microsoft.com/office/2006/metadata/properties" xmlns:ns3="932beab0-a925-47c1-b71c-0813ad355389" targetNamespace="http://schemas.microsoft.com/office/2006/metadata/properties" ma:root="true" ma:fieldsID="244cf885d1b698038729a3f0df4a625d" ns3:_="">
    <xsd:import namespace="932beab0-a925-47c1-b71c-0813ad35538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2beab0-a925-47c1-b71c-0813ad3553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9CC0AB1-FADC-4B6E-8CDE-5A8E34708D6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32beab0-a925-47c1-b71c-0813ad35538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B1A05D4-DC5E-400C-9523-83D7EA8DC39E}">
  <ds:schemaRefs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932beab0-a925-47c1-b71c-0813ad355389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4DF9B72-18A3-4D74-A781-8A0312F231F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IPEK2_Praesentationsvorlage_DE_16x9_08-2020</Template>
  <TotalTime>0</TotalTime>
  <Words>1776</Words>
  <Application>Microsoft Office PowerPoint</Application>
  <PresentationFormat>Benutzerdefiniert</PresentationFormat>
  <Paragraphs>342</Paragraphs>
  <Slides>22</Slides>
  <Notes>13</Notes>
  <HiddenSlides>1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22</vt:i4>
      </vt:variant>
    </vt:vector>
  </HeadingPairs>
  <TitlesOfParts>
    <vt:vector size="30" baseType="lpstr">
      <vt:lpstr>ＭＳ Ｐゴシック</vt:lpstr>
      <vt:lpstr>Arial</vt:lpstr>
      <vt:lpstr>Calibri</vt:lpstr>
      <vt:lpstr>Courier New</vt:lpstr>
      <vt:lpstr>Symbol</vt:lpstr>
      <vt:lpstr>Wingdings</vt:lpstr>
      <vt:lpstr>IPEK_DE_2020</vt:lpstr>
      <vt:lpstr>IJ-PP Template JHS_270206_def</vt:lpstr>
      <vt:lpstr>Analyse Workshop Schweizer Wiese </vt:lpstr>
      <vt:lpstr>Ziel des Workshops </vt:lpstr>
      <vt:lpstr>Erläuterung der Vorgehensweise</vt:lpstr>
      <vt:lpstr>Analyse Workshop „Nutzungskonzepte Schweizer Wiese“</vt:lpstr>
      <vt:lpstr>Bewertung der Konzepte </vt:lpstr>
      <vt:lpstr>Analyse Workshop „Nutzungskonzepte Schweizer Wiese“</vt:lpstr>
      <vt:lpstr>Analyse Workshop „Nutzungskonzepte Schweizer Wiese“</vt:lpstr>
      <vt:lpstr>Analyse Workshop „Nutzungskonzepte Schweizer Wiese“</vt:lpstr>
      <vt:lpstr>Analyse Workshop „Nutzungskonzepte Schweizer Wiese“</vt:lpstr>
      <vt:lpstr>Analyse Workshop „Nutzungskonzepte Schweizer Wiese“</vt:lpstr>
      <vt:lpstr>Analyse Workshop „Nutzungskonzepte Schweizer Wiese“</vt:lpstr>
      <vt:lpstr>Analyse Workshop „Nutzungskonzepte Schweizer Wiese“</vt:lpstr>
      <vt:lpstr>Analyse Workshop „Nutzungskonzepte Schweizer Wiese“</vt:lpstr>
      <vt:lpstr>Analyse Workshop „Nutzungskonzepte Schweizer Wiese“</vt:lpstr>
      <vt:lpstr>Analyse Workshop „Nutzungskonzepte Schweizer Wiese“</vt:lpstr>
      <vt:lpstr>Analyse Workshop „Nutzungskonzepte Schweizer Wiese“</vt:lpstr>
      <vt:lpstr>Analyse Workshop „Nutzungskonzepte Schweizer Wiese“</vt:lpstr>
      <vt:lpstr>Analyse Workshop „Nutzungskonzepte Schweizer Wiese“</vt:lpstr>
      <vt:lpstr>Analyse Workshop „Nutzungskonzepte Schweizer Wiese“</vt:lpstr>
      <vt:lpstr>Analyse Workshop „Nutzungskonzepte Schweizer Wiese“</vt:lpstr>
      <vt:lpstr>Analyse Workshop „Nutzungskonzepte Schweizer Wiese“</vt:lpstr>
      <vt:lpstr>Fazit und summarische Betrachtung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Ott, Sascha (IPEK@KIT)</dc:creator>
  <cp:lastModifiedBy>Siebje, Christian</cp:lastModifiedBy>
  <cp:revision>1052</cp:revision>
  <dcterms:created xsi:type="dcterms:W3CDTF">2022-06-15T11:45:59Z</dcterms:created>
  <dcterms:modified xsi:type="dcterms:W3CDTF">2025-03-17T07:33:11Z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0x0101004697FC2C74C49B4D91769F35E5EB54AE</vt:lpwstr>
  </property>
</Properties>
</file>